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EA8D0-1EDC-DD7F-B2C7-EED5AFFB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0AE397-3FCA-AC76-A5E2-0B7FDC1A5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51BD1E-F66B-86F0-61CC-CA89C60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17961-25BD-01F4-A1DB-95A58832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B84B-A201-30A1-0731-34DA3268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951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868F7-21B6-9DC6-24D4-97C7DBBC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5AEA76-A6AE-635F-DD5C-11371FDBA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B97CE-BA2E-EA89-4BB4-0A6E2CBB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DDCA9-FB55-3D23-0B61-7C2C4C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600CFD-CC27-09D9-699B-81402479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35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090504-2DA6-39B5-08DE-491DD506D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E8AD53-1340-9D9D-7978-79CF3E0AF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116D6-A675-4C74-2FC6-DA2ED03E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76CC7-95B0-FCAE-F8D6-0AAD8F25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633E8-34A9-C538-81F9-18ABE120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456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DF4C6-F051-29C2-6FF2-6E5C060F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6A0FA-BE55-DBFF-0D2D-0254CB05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27A26-B7AE-9538-B1EE-3F4FE7F2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1BE0C-B2FB-2647-DDDF-55654B5C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CCF04-3C3D-72F0-F092-070DD657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404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EECFD-E89D-9746-C587-A1E620FC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B7D041-5540-B5B1-F73C-75F28223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99086-9F8B-40F5-F786-A811D758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05387-AA64-4D3C-3E0A-E4F240BD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263BF-8F0C-75E6-F982-2514DF97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95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8798-F116-8A90-4339-34BE5F49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D567A-BB22-6671-50AF-BEB593EC3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D27471-88DC-0855-A4C7-BACB135FE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96458E-9097-EACD-CC90-B0FCF487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967AA-97FA-7411-7013-70B315F6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FC05CE-9386-2CEB-2641-FBF19605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88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1C30E-FF57-EC38-D2E8-B78C095D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4DDC7D-3ECC-6772-5A9C-02B3AC916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09216-2D06-4255-279E-CFA4D47C0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3709D0-0E72-AB8C-6856-1698FBCA4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39735E-2FED-9240-5F48-42624A09A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531046-EEB9-A10E-A1FC-83A343FF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9D6051-2139-F345-BAF7-7C233827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C65B75-C713-DA67-0D3D-9D278B4D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6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76309-8DBF-5026-21D2-E6A08517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4CCE92-35A1-62F5-7D83-883915B4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09F44E-17FF-7BBF-36AF-9F61B450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F039A4-42E7-A50A-4F96-DEBB6DD9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960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689F51-CE02-F422-BB04-6DDA9D7D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2754BB-AFA1-C371-B39B-6D8979F7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9169C-3469-55EA-5FB4-D6F8104A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76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FF450-A2F0-693E-5B3E-ED72F7A3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9C987-0BB2-2D42-A8ED-557424A3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7F459-1FA0-FAFA-2587-2295DA2C3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C82007-DCA8-7A4A-A989-051B04B9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2F0C9-5D78-5E8C-8CEF-938D609E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2EF2F-BF00-2CB3-7905-CF35FDD6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748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76A5D-6B66-68C8-E19E-557906CE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EF263C-F33C-164A-6CAE-B1FA30C30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8584-79F2-2565-6EFA-29B81E182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7349D-5BFF-8E47-370B-3FFAC0F1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1788F1-569A-A2F0-A71E-45EEE5AB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12B70D-D230-BC64-A2CD-B59644BA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48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BDE35-4D37-B3BC-8CCC-0166AFE7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22A3C-8562-31D9-6310-17B82A0A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68A34-E8F4-19A6-FF07-D9C9ABF6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25FF4-6EEB-2E46-2684-A0E53D71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3B16E-D018-4750-FCA3-1E43B89B8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77349-357C-27CC-D7B8-C317ED976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331" y="367748"/>
            <a:ext cx="9144000" cy="25558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ЄВРОПЕЙСЬКІ ОСВІТНІ СТАНДАРТИ У ВИКЛАДАННІ АНГЛІЙСЬКОЇ МОВИ У ЗВО</a:t>
            </a:r>
            <a:endParaRPr lang="ru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69A1A-E421-2ED6-530F-074CA8D19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uk-UA" b="1" dirty="0" smtClean="0"/>
              <a:t>Аліна Маслова</a:t>
            </a:r>
            <a:r>
              <a:rPr lang="uk-UA" dirty="0" smtClean="0"/>
              <a:t>, </a:t>
            </a:r>
            <a:r>
              <a:rPr lang="uk-UA" dirty="0" err="1" smtClean="0"/>
              <a:t>к.пед.н</a:t>
            </a:r>
            <a:r>
              <a:rPr lang="uk-UA" dirty="0" smtClean="0"/>
              <a:t>., доцент, Мелітопольський державний педагогічний університет імені Богдана Хмельницького (Україна),</a:t>
            </a:r>
          </a:p>
          <a:p>
            <a:pPr algn="l"/>
            <a:r>
              <a:rPr lang="uk-UA" b="1" dirty="0" smtClean="0"/>
              <a:t>Ольга Гончарова</a:t>
            </a:r>
            <a:r>
              <a:rPr lang="uk-UA" dirty="0" smtClean="0"/>
              <a:t>, </a:t>
            </a:r>
            <a:r>
              <a:rPr lang="uk-UA" dirty="0" err="1"/>
              <a:t>к.пед.н</a:t>
            </a:r>
            <a:r>
              <a:rPr lang="uk-UA" dirty="0"/>
              <a:t>., доцент, Мелітопольський державний педагогічний університет імені Богдана Хмельницького (Україна</a:t>
            </a:r>
            <a:r>
              <a:rPr lang="uk-UA" dirty="0" smtClean="0"/>
              <a:t>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1012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73" y="0"/>
            <a:ext cx="12261574" cy="68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Дякую за увагу!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235" y="1500809"/>
            <a:ext cx="953162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4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F6EF-FF1D-B66A-9070-5F0A6D6D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червня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2022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dirty="0" smtClean="0"/>
              <a:t>– </a:t>
            </a:r>
            <a:r>
              <a:rPr lang="ru-RU" dirty="0" err="1" smtClean="0"/>
              <a:t>переломний</a:t>
            </a:r>
            <a:r>
              <a:rPr lang="ru-RU" dirty="0" smtClean="0"/>
              <a:t> момент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F98B0E-85FB-9A98-51D8-D830F335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400" dirty="0"/>
              <a:t>.</a:t>
            </a:r>
            <a:endParaRPr lang="ru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5624"/>
            <a:ext cx="4343399" cy="4109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2" y="1825624"/>
            <a:ext cx="5357191" cy="41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5550"/>
            <a:ext cx="10515600" cy="234825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>
                <a:solidFill>
                  <a:srgbClr val="0070C0"/>
                </a:solidFill>
              </a:rPr>
              <a:t>Загальноєвропейські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рекомендації</a:t>
            </a:r>
            <a:r>
              <a:rPr lang="ru-RU" sz="2800" b="1" dirty="0">
                <a:solidFill>
                  <a:srgbClr val="0070C0"/>
                </a:solidFill>
              </a:rPr>
              <a:t> з </a:t>
            </a:r>
            <a:r>
              <a:rPr lang="ru-RU" sz="2800" b="1" dirty="0" err="1">
                <a:solidFill>
                  <a:srgbClr val="0070C0"/>
                </a:solidFill>
              </a:rPr>
              <a:t>мовної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освіти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dirty="0"/>
              <a:t>(</a:t>
            </a:r>
            <a:r>
              <a:rPr lang="de-DE" sz="2800" dirty="0"/>
              <a:t>Common European Framework </a:t>
            </a:r>
            <a:r>
              <a:rPr lang="de-DE" sz="2800" dirty="0" err="1"/>
              <a:t>of</a:t>
            </a:r>
            <a:r>
              <a:rPr lang="de-DE" sz="2800" dirty="0"/>
              <a:t> Reference </a:t>
            </a:r>
            <a:r>
              <a:rPr lang="de-DE" sz="2800" dirty="0" err="1"/>
              <a:t>for</a:t>
            </a:r>
            <a:r>
              <a:rPr lang="de-DE" sz="2800" dirty="0"/>
              <a:t> Languages </a:t>
            </a:r>
            <a:r>
              <a:rPr lang="de-DE" sz="2800" b="1" dirty="0">
                <a:solidFill>
                  <a:srgbClr val="0070C0"/>
                </a:solidFill>
              </a:rPr>
              <a:t>(CEFR))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ru-RU" sz="2800" dirty="0" err="1" smtClean="0"/>
              <a:t>являють</a:t>
            </a:r>
            <a:r>
              <a:rPr lang="ru-RU" sz="2800" dirty="0" smtClean="0"/>
              <a:t> </a:t>
            </a:r>
            <a:r>
              <a:rPr lang="ru-RU" sz="2800" dirty="0"/>
              <a:t>собою </a:t>
            </a:r>
            <a:r>
              <a:rPr lang="ru-RU" sz="2800" dirty="0" err="1"/>
              <a:t>міжнародний</a:t>
            </a:r>
            <a:r>
              <a:rPr lang="ru-RU" sz="2800" dirty="0"/>
              <a:t> стандарт,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використовується</a:t>
            </a:r>
            <a:r>
              <a:rPr lang="ru-RU" sz="2800" dirty="0"/>
              <a:t> для </a:t>
            </a:r>
            <a:r>
              <a:rPr lang="ru-RU" sz="2800" dirty="0" err="1"/>
              <a:t>опису</a:t>
            </a:r>
            <a:r>
              <a:rPr lang="ru-RU" sz="2800" dirty="0"/>
              <a:t> </a:t>
            </a:r>
            <a:r>
              <a:rPr lang="ru-RU" sz="2800" dirty="0" err="1"/>
              <a:t>мовних</a:t>
            </a:r>
            <a:r>
              <a:rPr lang="ru-RU" sz="2800" dirty="0"/>
              <a:t> </a:t>
            </a:r>
            <a:r>
              <a:rPr lang="ru-RU" sz="2800" dirty="0" err="1"/>
              <a:t>здібностей</a:t>
            </a:r>
            <a:r>
              <a:rPr lang="ru-RU" sz="2800" dirty="0"/>
              <a:t> тих,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навчається</a:t>
            </a:r>
            <a:r>
              <a:rPr lang="ru-RU" sz="2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669" y="2355574"/>
            <a:ext cx="7076661" cy="34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9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Рівні </a:t>
            </a:r>
            <a:r>
              <a:rPr lang="en-GB" sz="5400" dirty="0" smtClean="0">
                <a:solidFill>
                  <a:srgbClr val="0070C0"/>
                </a:solidFill>
              </a:rPr>
              <a:t>CEFR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313" y="1470991"/>
            <a:ext cx="8905461" cy="44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The “A” Levels: Basic User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/>
              <a:t>A1 | </a:t>
            </a:r>
            <a:r>
              <a:rPr lang="de-DE" sz="4400" dirty="0" smtClean="0"/>
              <a:t>Beginner</a:t>
            </a:r>
            <a:endParaRPr lang="de-DE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language learner can:</a:t>
            </a:r>
            <a:endParaRPr lang="en-GB" dirty="0"/>
          </a:p>
          <a:p>
            <a:r>
              <a:rPr lang="en-US" dirty="0">
                <a:solidFill>
                  <a:srgbClr val="000000"/>
                </a:solidFill>
                <a:latin typeface="source-sans-3"/>
              </a:rPr>
              <a:t>Understand and use very basic expressions to satisfy concrete needs.</a:t>
            </a:r>
          </a:p>
          <a:p>
            <a:r>
              <a:rPr lang="en-US" dirty="0">
                <a:solidFill>
                  <a:srgbClr val="000000"/>
                </a:solidFill>
                <a:latin typeface="source-sans-3"/>
              </a:rPr>
              <a:t>Introduce themselves and ask others questions about personal details.</a:t>
            </a:r>
          </a:p>
          <a:p>
            <a:r>
              <a:rPr lang="en-US" dirty="0">
                <a:solidFill>
                  <a:srgbClr val="000000"/>
                </a:solidFill>
                <a:latin typeface="source-sans-3"/>
              </a:rPr>
              <a:t>Interact simply as long as the other person speaks slowly and clearly.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/>
              <a:t>A2 | </a:t>
            </a:r>
            <a:r>
              <a:rPr lang="de-DE" sz="4400" dirty="0" err="1" smtClean="0"/>
              <a:t>Elementary</a:t>
            </a:r>
            <a:endParaRPr lang="de-DE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language learner can:</a:t>
            </a:r>
          </a:p>
          <a:p>
            <a:pPr marL="0" indent="0">
              <a:buNone/>
            </a:pPr>
            <a:r>
              <a:rPr lang="en-US" dirty="0"/>
              <a:t>Understand frequently used expressions in most intermediate areas such as shopping, family, employment, etc.</a:t>
            </a:r>
          </a:p>
          <a:p>
            <a:pPr marL="0" indent="0">
              <a:buNone/>
            </a:pPr>
            <a:r>
              <a:rPr lang="en-US" dirty="0"/>
              <a:t>Complete tasks that are routine and involve a direct exchange of information.</a:t>
            </a:r>
          </a:p>
          <a:p>
            <a:pPr marL="0" indent="0">
              <a:buNone/>
            </a:pPr>
            <a:r>
              <a:rPr lang="en-US" dirty="0"/>
              <a:t>Describe matters of immediate need in simple terms.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376" y="1393732"/>
            <a:ext cx="451143" cy="469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003" y="1393732"/>
            <a:ext cx="45114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0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218661"/>
            <a:ext cx="10515600" cy="1303062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70C0"/>
                </a:solidFill>
              </a:rPr>
              <a:t>Language Skills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05" y="1255587"/>
            <a:ext cx="10205589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894"/>
            <a:ext cx="12524209" cy="70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94" y="-27952"/>
            <a:ext cx="12241693" cy="68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209" y="0"/>
            <a:ext cx="12321209" cy="69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0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178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source-sans-3</vt:lpstr>
      <vt:lpstr>Тема Office</vt:lpstr>
      <vt:lpstr>ЄВРОПЕЙСЬКІ ОСВІТНІ СТАНДАРТИ У ВИКЛАДАННІ АНГЛІЙСЬКОЇ МОВИ У ЗВО</vt:lpstr>
      <vt:lpstr>23 червня 2022 року – переломний момент в історії нашої країни </vt:lpstr>
      <vt:lpstr>Загальноєвропейські рекомендації з мовної освіти (Common European Framework of Reference for Languages (CEFR))  являють собою міжнародний стандарт, що використовується для опису мовних здібностей тих, хто навчається.</vt:lpstr>
      <vt:lpstr>Рівні CEFR</vt:lpstr>
      <vt:lpstr>The “A” Levels: Basic User</vt:lpstr>
      <vt:lpstr>Language Skills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Hanna Ustiugova</dc:creator>
  <cp:lastModifiedBy>RePack by Diakov</cp:lastModifiedBy>
  <cp:revision>7</cp:revision>
  <dcterms:created xsi:type="dcterms:W3CDTF">2023-02-28T18:07:55Z</dcterms:created>
  <dcterms:modified xsi:type="dcterms:W3CDTF">2023-05-11T15:10:17Z</dcterms:modified>
</cp:coreProperties>
</file>