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61" r:id="rId8"/>
    <p:sldId id="272" r:id="rId9"/>
    <p:sldId id="273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3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EA8D0-1EDC-DD7F-B2C7-EED5AFFB3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0AE397-3FCA-AC76-A5E2-0B7FDC1A5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51BD1E-F66B-86F0-61CC-CA89C607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517961-25BD-01F4-A1DB-95A58832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46B84B-A201-30A1-0731-34DA3268E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951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868F7-21B6-9DC6-24D4-97C7DBBC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5AEA76-A6AE-635F-DD5C-11371FDBA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9B97CE-BA2E-EA89-4BB4-0A6E2CBB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DDCA9-FB55-3D23-0B61-7C2C4C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600CFD-CC27-09D9-699B-81402479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354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090504-2DA6-39B5-08DE-491DD506D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E8AD53-1340-9D9D-7978-79CF3E0AF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A116D6-A675-4C74-2FC6-DA2ED03E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76CC7-95B0-FCAE-F8D6-0AAD8F25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633E8-34A9-C538-81F9-18ABE120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456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DF4C6-F051-29C2-6FF2-6E5C060F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6A0FA-BE55-DBFF-0D2D-0254CB05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227A26-B7AE-9538-B1EE-3F4FE7F2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1BE0C-B2FB-2647-DDDF-55654B5C3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5CCF04-3C3D-72F0-F092-070DD657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404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EECFD-E89D-9746-C587-A1E620FCC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B7D041-5540-B5B1-F73C-75F282235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899086-9F8B-40F5-F786-A811D758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705387-AA64-4D3C-3E0A-E4F240BD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263BF-8F0C-75E6-F982-2514DF97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958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8798-F116-8A90-4339-34BE5F49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D567A-BB22-6671-50AF-BEB593EC3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D27471-88DC-0855-A4C7-BACB135FE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96458E-9097-EACD-CC90-B0FCF487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967AA-97FA-7411-7013-70B315F6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FC05CE-9386-2CEB-2641-FBF19605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88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1C30E-FF57-EC38-D2E8-B78C095D5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4DDC7D-3ECC-6772-5A9C-02B3AC916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609216-2D06-4255-279E-CFA4D47C0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3709D0-0E72-AB8C-6856-1698FBCA4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39735E-2FED-9240-5F48-42624A09A2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531046-EEB9-A10E-A1FC-83A343FF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9D6051-2139-F345-BAF7-7C2338278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C65B75-C713-DA67-0D3D-9D278B4D7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068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76309-8DBF-5026-21D2-E6A085174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4CCE92-35A1-62F5-7D83-883915B4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09F44E-17FF-7BBF-36AF-9F61B4505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F039A4-42E7-A50A-4F96-DEBB6DD9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960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689F51-CE02-F422-BB04-6DDA9D7D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2754BB-AFA1-C371-B39B-6D8979F79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9169C-3469-55EA-5FB4-D6F8104A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376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FF450-A2F0-693E-5B3E-ED72F7A35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9C987-0BB2-2D42-A8ED-557424A31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97F459-1FA0-FAFA-2587-2295DA2C3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C82007-DCA8-7A4A-A989-051B04B9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12F0C9-5D78-5E8C-8CEF-938D609E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82EF2F-BF00-2CB3-7905-CF35FDD6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748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76A5D-6B66-68C8-E19E-557906CE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EF263C-F33C-164A-6CAE-B1FA30C30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8584-79F2-2565-6EFA-29B81E182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C7349D-5BFF-8E47-370B-3FFAC0F1C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1788F1-569A-A2F0-A71E-45EEE5AB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12B70D-D230-BC64-A2CD-B59644BA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48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BDE35-4D37-B3BC-8CCC-0166AFE7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22A3C-8562-31D9-6310-17B82A0AE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C68A34-E8F4-19A6-FF07-D9C9ABF6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6E51A-FD42-471F-89DD-6E756810A8E9}" type="datetimeFigureOut">
              <a:rPr lang="ru-UA" smtClean="0"/>
              <a:t>05/11/2023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025FF4-6EEB-2E46-2684-A0E53D71E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3B16E-D018-4750-FCA3-1E43B89B8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F295-3795-4D63-961A-0B21DE89EA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300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77349-357C-27CC-D7B8-C317ED976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87474"/>
            <a:ext cx="9144000" cy="2545177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40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ЗАГАЛЬНОЄВРОПЕЙСЬКІ РЕКОМЕНДАЦІЇ З МОВНОЇ ОСВІТИ: ПЕРЕВАГИ ТА ТРУДНОЩІ </a:t>
            </a:r>
            <a:r>
              <a:rPr lang="ru-RU" sz="400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ВПРОВАДЖЕННЯ</a:t>
            </a:r>
            <a:r>
              <a:rPr lang="en-US" sz="400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ru-UA" sz="40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009" y="2961861"/>
            <a:ext cx="7630508" cy="322404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69A1A-E421-2ED6-530F-074CA8D19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3940" y="2266121"/>
            <a:ext cx="9144000" cy="3091069"/>
          </a:xfrm>
        </p:spPr>
        <p:txBody>
          <a:bodyPr/>
          <a:lstStyle/>
          <a:p>
            <a:r>
              <a:rPr lang="ru-RU" dirty="0" smtClean="0"/>
              <a:t> Артем </a:t>
            </a:r>
            <a:r>
              <a:rPr lang="ru-RU" dirty="0" err="1"/>
              <a:t>Сірий</a:t>
            </a:r>
            <a:r>
              <a:rPr lang="ru-RU" dirty="0"/>
              <a:t>, </a:t>
            </a:r>
            <a:r>
              <a:rPr lang="ru-RU" dirty="0" err="1"/>
              <a:t>Мелітопольський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педагогічний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Богдана Хмельницького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1012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5095" y="3570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Проблемою </a:t>
            </a:r>
            <a:r>
              <a:rPr lang="ru-RU" sz="4000" dirty="0" err="1" smtClean="0"/>
              <a:t>стандартизації</a:t>
            </a:r>
            <a:r>
              <a:rPr lang="ru-RU" sz="4000" dirty="0" smtClean="0"/>
              <a:t> </a:t>
            </a:r>
            <a:r>
              <a:rPr lang="ru-RU" sz="4000" dirty="0" err="1"/>
              <a:t>іншомовної</a:t>
            </a:r>
            <a:r>
              <a:rPr lang="ru-RU" sz="4000" dirty="0"/>
              <a:t> </a:t>
            </a:r>
            <a:r>
              <a:rPr lang="ru-RU" sz="4000" dirty="0" err="1"/>
              <a:t>освіти</a:t>
            </a:r>
            <a:r>
              <a:rPr lang="ru-RU" sz="4000" dirty="0"/>
              <a:t> в </a:t>
            </a:r>
            <a:r>
              <a:rPr lang="ru-RU" sz="4000" dirty="0" err="1" smtClean="0"/>
              <a:t>Україні</a:t>
            </a:r>
            <a:r>
              <a:rPr lang="ru-RU" sz="4000" dirty="0" smtClean="0"/>
              <a:t> </a:t>
            </a:r>
            <a:r>
              <a:rPr lang="ru-RU" sz="4000" dirty="0" err="1" smtClean="0"/>
              <a:t>цікавились</a:t>
            </a:r>
            <a:r>
              <a:rPr lang="ru-RU" sz="4000" dirty="0" smtClean="0"/>
              <a:t> </a:t>
            </a:r>
            <a:r>
              <a:rPr lang="ru-RU" sz="4000" dirty="0" err="1" smtClean="0"/>
              <a:t>такі</a:t>
            </a:r>
            <a:r>
              <a:rPr lang="ru-RU" sz="4000" dirty="0" smtClean="0"/>
              <a:t> </a:t>
            </a:r>
            <a:r>
              <a:rPr lang="ru-RU" sz="4000" dirty="0" err="1" smtClean="0"/>
              <a:t>науковці</a:t>
            </a:r>
            <a:r>
              <a:rPr lang="ru-RU" sz="4000" dirty="0"/>
              <a:t>, як </a:t>
            </a:r>
            <a:r>
              <a:rPr lang="ru-RU" sz="4000" dirty="0" err="1" smtClean="0"/>
              <a:t>В.Гаманюк</a:t>
            </a:r>
            <a:r>
              <a:rPr lang="ru-RU" sz="4000" dirty="0"/>
              <a:t>, Р. Гришкова, П. Левчук, Л. Люлька, О. </a:t>
            </a:r>
            <a:r>
              <a:rPr lang="ru-RU" sz="4000" dirty="0" err="1"/>
              <a:t>Місечко</a:t>
            </a:r>
            <a:r>
              <a:rPr lang="ru-RU" sz="4000" dirty="0"/>
              <a:t>, Л. </a:t>
            </a:r>
            <a:r>
              <a:rPr lang="ru-RU" sz="4000" dirty="0" err="1"/>
              <a:t>Мішина</a:t>
            </a:r>
            <a:r>
              <a:rPr lang="ru-RU" sz="4000" dirty="0"/>
              <a:t>, Ю. </a:t>
            </a:r>
            <a:r>
              <a:rPr lang="ru-RU" sz="4000" dirty="0" err="1"/>
              <a:t>Полікарпова</a:t>
            </a:r>
            <a:r>
              <a:rPr lang="ru-RU" sz="4000" dirty="0"/>
              <a:t> та </a:t>
            </a:r>
            <a:r>
              <a:rPr lang="ru-RU" sz="4000" dirty="0" err="1"/>
              <a:t>інші</a:t>
            </a:r>
            <a:r>
              <a:rPr lang="ru-RU" sz="40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5095" y="3025568"/>
            <a:ext cx="9144000" cy="2341562"/>
          </a:xfrm>
        </p:spPr>
        <p:txBody>
          <a:bodyPr/>
          <a:lstStyle/>
          <a:p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983" y="2805112"/>
            <a:ext cx="9163877" cy="27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3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398" y="566738"/>
            <a:ext cx="10515600" cy="254421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/>
              <a:t>Мета </a:t>
            </a:r>
            <a:r>
              <a:rPr lang="ru-RU" sz="3600" b="1" dirty="0" err="1"/>
              <a:t>цієї</a:t>
            </a:r>
            <a:r>
              <a:rPr lang="ru-RU" sz="3600" b="1" dirty="0"/>
              <a:t> </a:t>
            </a:r>
            <a:r>
              <a:rPr lang="ru-RU" sz="3600" b="1" dirty="0" err="1"/>
              <a:t>публікації</a:t>
            </a:r>
            <a:r>
              <a:rPr lang="ru-RU" sz="3600" b="1" dirty="0"/>
              <a:t> </a:t>
            </a:r>
            <a:r>
              <a:rPr lang="ru-RU" sz="3600" dirty="0"/>
              <a:t>– </a:t>
            </a:r>
            <a:r>
              <a:rPr lang="ru-RU" sz="3600" dirty="0" err="1"/>
              <a:t>розглянути</a:t>
            </a:r>
            <a:r>
              <a:rPr lang="ru-RU" sz="3600" dirty="0"/>
              <a:t> </a:t>
            </a:r>
            <a:r>
              <a:rPr lang="ru-RU" sz="3600" dirty="0" err="1"/>
              <a:t>сутність</a:t>
            </a:r>
            <a:r>
              <a:rPr lang="ru-RU" sz="3600" dirty="0"/>
              <a:t> і </a:t>
            </a:r>
            <a:r>
              <a:rPr lang="ru-RU" sz="3600" dirty="0" err="1"/>
              <a:t>переваги</a:t>
            </a:r>
            <a:r>
              <a:rPr lang="ru-RU" sz="3600" dirty="0"/>
              <a:t> </a:t>
            </a:r>
            <a:r>
              <a:rPr lang="ru-RU" sz="3600" dirty="0" err="1"/>
              <a:t>використання</a:t>
            </a:r>
            <a:r>
              <a:rPr lang="ru-RU" sz="3600" dirty="0"/>
              <a:t> </a:t>
            </a:r>
            <a:r>
              <a:rPr lang="ru-RU" sz="3600" dirty="0" err="1"/>
              <a:t>Загальноєвропейських</a:t>
            </a:r>
            <a:r>
              <a:rPr lang="ru-RU" sz="3600" dirty="0"/>
              <a:t> </a:t>
            </a:r>
            <a:r>
              <a:rPr lang="ru-RU" sz="3600" dirty="0" err="1"/>
              <a:t>Рекомендацій</a:t>
            </a:r>
            <a:r>
              <a:rPr lang="ru-RU" sz="3600" dirty="0"/>
              <a:t> з </a:t>
            </a:r>
            <a:r>
              <a:rPr lang="ru-RU" sz="3600" dirty="0" err="1"/>
              <a:t>мовної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r>
              <a:rPr lang="ru-RU" sz="3600" dirty="0"/>
              <a:t>, а </a:t>
            </a:r>
            <a:r>
              <a:rPr lang="ru-RU" sz="3600" dirty="0" err="1"/>
              <a:t>також</a:t>
            </a:r>
            <a:r>
              <a:rPr lang="ru-RU" sz="3600" dirty="0"/>
              <a:t> </a:t>
            </a:r>
            <a:r>
              <a:rPr lang="ru-RU" sz="3600" dirty="0" err="1"/>
              <a:t>труднощі</a:t>
            </a:r>
            <a:r>
              <a:rPr lang="ru-RU" sz="3600" dirty="0"/>
              <a:t> </a:t>
            </a:r>
            <a:r>
              <a:rPr lang="ru-RU" sz="3600" dirty="0" err="1"/>
              <a:t>їх</a:t>
            </a:r>
            <a:r>
              <a:rPr lang="ru-RU" sz="3600" dirty="0"/>
              <a:t> </a:t>
            </a:r>
            <a:r>
              <a:rPr lang="ru-RU" sz="3600" dirty="0" err="1"/>
              <a:t>узгодження</a:t>
            </a:r>
            <a:r>
              <a:rPr lang="ru-RU" sz="3600" dirty="0"/>
              <a:t> з </a:t>
            </a:r>
            <a:r>
              <a:rPr lang="ru-RU" sz="3600" dirty="0" err="1"/>
              <a:t>вітчизняними</a:t>
            </a:r>
            <a:r>
              <a:rPr lang="ru-RU" sz="3600" dirty="0"/>
              <a:t> </a:t>
            </a:r>
            <a:r>
              <a:rPr lang="ru-RU" sz="3600" dirty="0" err="1"/>
              <a:t>навчальними</a:t>
            </a:r>
            <a:r>
              <a:rPr lang="ru-RU" sz="3600" dirty="0"/>
              <a:t> </a:t>
            </a:r>
            <a:r>
              <a:rPr lang="ru-RU" sz="3600" dirty="0" err="1"/>
              <a:t>програмами</a:t>
            </a:r>
            <a:r>
              <a:rPr lang="ru-RU" sz="3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96" y="3227803"/>
            <a:ext cx="6361043" cy="305821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2398" y="3227802"/>
            <a:ext cx="10515600" cy="1500187"/>
          </a:xfrm>
        </p:spPr>
        <p:txBody>
          <a:bodyPr/>
          <a:lstStyle/>
          <a:p>
            <a:pPr algn="ctr"/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26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1743" y="754856"/>
            <a:ext cx="11128513" cy="23876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err="1">
                <a:solidFill>
                  <a:srgbClr val="FF0000"/>
                </a:solidFill>
              </a:rPr>
              <a:t>Загальноєвропейські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Рекомендації</a:t>
            </a:r>
            <a:r>
              <a:rPr lang="ru-RU" sz="3600" b="1" dirty="0">
                <a:solidFill>
                  <a:srgbClr val="FF0000"/>
                </a:solidFill>
              </a:rPr>
              <a:t> у </a:t>
            </a:r>
            <a:r>
              <a:rPr lang="ru-RU" sz="3600" b="1" dirty="0" err="1">
                <a:solidFill>
                  <a:srgbClr val="FF0000"/>
                </a:solidFill>
              </a:rPr>
              <a:t>сфері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вивчення</a:t>
            </a:r>
            <a:r>
              <a:rPr lang="ru-RU" sz="3600" b="1" dirty="0">
                <a:solidFill>
                  <a:srgbClr val="FF0000"/>
                </a:solidFill>
              </a:rPr>
              <a:t>, </a:t>
            </a:r>
            <a:r>
              <a:rPr lang="ru-RU" sz="3600" b="1" dirty="0" err="1">
                <a:solidFill>
                  <a:srgbClr val="FF0000"/>
                </a:solidFill>
              </a:rPr>
              <a:t>викладання</a:t>
            </a:r>
            <a:r>
              <a:rPr lang="ru-RU" sz="3600" b="1" dirty="0">
                <a:solidFill>
                  <a:srgbClr val="FF0000"/>
                </a:solidFill>
              </a:rPr>
              <a:t> та </a:t>
            </a:r>
            <a:r>
              <a:rPr lang="ru-RU" sz="3600" b="1" dirty="0" err="1">
                <a:solidFill>
                  <a:srgbClr val="FF0000"/>
                </a:solidFill>
              </a:rPr>
              <a:t>оцінювання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мов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(</a:t>
            </a:r>
            <a:r>
              <a:rPr lang="en-GB" sz="3600" b="1" dirty="0" smtClean="0"/>
              <a:t>Common </a:t>
            </a:r>
            <a:r>
              <a:rPr lang="en-GB" sz="3600" b="1" dirty="0" err="1" smtClean="0"/>
              <a:t>Europen</a:t>
            </a:r>
            <a:r>
              <a:rPr lang="en-GB" sz="3600" b="1" dirty="0" smtClean="0"/>
              <a:t> Framework of Reference for languages</a:t>
            </a:r>
            <a:r>
              <a:rPr lang="ru-RU" sz="3600" b="1" dirty="0" smtClean="0"/>
              <a:t>) </a:t>
            </a:r>
            <a:r>
              <a:rPr lang="ru-RU" sz="3600" dirty="0" err="1" smtClean="0"/>
              <a:t>являють</a:t>
            </a:r>
            <a:r>
              <a:rPr lang="ru-RU" sz="3600" dirty="0" smtClean="0"/>
              <a:t> </a:t>
            </a:r>
            <a:r>
              <a:rPr lang="ru-RU" sz="3600" dirty="0"/>
              <a:t>собою стандарт, </a:t>
            </a:r>
            <a:r>
              <a:rPr lang="ru-RU" sz="3600" dirty="0" err="1"/>
              <a:t>прийнятий</a:t>
            </a:r>
            <a:r>
              <a:rPr lang="ru-RU" sz="3600" dirty="0"/>
              <a:t> Радою </a:t>
            </a:r>
            <a:r>
              <a:rPr lang="ru-RU" sz="3600" dirty="0" err="1"/>
              <a:t>Європи</a:t>
            </a:r>
            <a:r>
              <a:rPr lang="ru-RU" sz="3600" dirty="0"/>
              <a:t> у 2001 </a:t>
            </a:r>
            <a:r>
              <a:rPr lang="ru-RU" sz="3600" dirty="0" err="1"/>
              <a:t>році</a:t>
            </a:r>
            <a:r>
              <a:rPr lang="ru-RU" sz="3600" dirty="0"/>
              <a:t>, на </a:t>
            </a:r>
            <a:r>
              <a:rPr lang="ru-RU" sz="3600" dirty="0" err="1"/>
              <a:t>основі</a:t>
            </a:r>
            <a:r>
              <a:rPr lang="ru-RU" sz="3600" dirty="0"/>
              <a:t> </a:t>
            </a:r>
            <a:r>
              <a:rPr lang="ru-RU" sz="3600" dirty="0" err="1"/>
              <a:t>якого</a:t>
            </a:r>
            <a:r>
              <a:rPr lang="ru-RU" sz="3600" dirty="0"/>
              <a:t> </a:t>
            </a:r>
            <a:r>
              <a:rPr lang="ru-RU" sz="3600" dirty="0" err="1"/>
              <a:t>відбувається</a:t>
            </a:r>
            <a:r>
              <a:rPr lang="ru-RU" sz="3600" dirty="0"/>
              <a:t> </a:t>
            </a:r>
            <a:r>
              <a:rPr lang="ru-RU" sz="3600" dirty="0" err="1"/>
              <a:t>розробка</a:t>
            </a:r>
            <a:r>
              <a:rPr lang="ru-RU" sz="3600" dirty="0"/>
              <a:t> </a:t>
            </a:r>
            <a:r>
              <a:rPr lang="ru-RU" sz="3600" dirty="0" err="1"/>
              <a:t>навчальних</a:t>
            </a:r>
            <a:r>
              <a:rPr lang="ru-RU" sz="3600" dirty="0"/>
              <a:t> </a:t>
            </a:r>
            <a:r>
              <a:rPr lang="ru-RU" sz="3600" dirty="0" err="1"/>
              <a:t>планів</a:t>
            </a:r>
            <a:r>
              <a:rPr lang="ru-RU" sz="3600" dirty="0"/>
              <a:t> з </a:t>
            </a:r>
            <a:r>
              <a:rPr lang="ru-RU" sz="3600" dirty="0" err="1"/>
              <a:t>іншомовної</a:t>
            </a:r>
            <a:r>
              <a:rPr lang="ru-RU" sz="3600" dirty="0"/>
              <a:t> </a:t>
            </a:r>
            <a:r>
              <a:rPr lang="ru-RU" sz="3600" dirty="0" err="1"/>
              <a:t>підготовки</a:t>
            </a:r>
            <a:r>
              <a:rPr lang="ru-RU" sz="3600" dirty="0"/>
              <a:t> </a:t>
            </a:r>
            <a:r>
              <a:rPr lang="ru-RU" sz="3600" dirty="0" err="1"/>
              <a:t>здобувачів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r>
              <a:rPr lang="ru-RU" sz="3600" dirty="0"/>
              <a:t>, </a:t>
            </a:r>
            <a:r>
              <a:rPr lang="ru-RU" sz="3600" dirty="0" err="1"/>
              <a:t>типових</a:t>
            </a:r>
            <a:r>
              <a:rPr lang="ru-RU" sz="3600" dirty="0"/>
              <a:t> </a:t>
            </a:r>
            <a:r>
              <a:rPr lang="ru-RU" sz="3600" dirty="0" err="1"/>
              <a:t>програм</a:t>
            </a:r>
            <a:r>
              <a:rPr lang="ru-RU" sz="3600" dirty="0"/>
              <a:t>, </a:t>
            </a:r>
            <a:r>
              <a:rPr lang="ru-RU" sz="3600" dirty="0" err="1"/>
              <a:t>підручників</a:t>
            </a:r>
            <a:r>
              <a:rPr lang="ru-RU" sz="3600" dirty="0"/>
              <a:t>, </a:t>
            </a:r>
            <a:r>
              <a:rPr lang="ru-RU" sz="3600" dirty="0" err="1"/>
              <a:t>методичних</a:t>
            </a:r>
            <a:r>
              <a:rPr lang="ru-RU" sz="3600" dirty="0"/>
              <a:t> </a:t>
            </a:r>
            <a:r>
              <a:rPr lang="ru-RU" sz="3600" dirty="0" err="1"/>
              <a:t>рекомендацій</a:t>
            </a:r>
            <a:r>
              <a:rPr lang="ru-RU" sz="36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84362"/>
          </a:xfrm>
        </p:spPr>
        <p:txBody>
          <a:bodyPr/>
          <a:lstStyle/>
          <a:p>
            <a:pPr algn="r"/>
            <a:r>
              <a:rPr lang="en-GB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39" y="3230217"/>
            <a:ext cx="3379926" cy="2656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036" y="3230217"/>
            <a:ext cx="3896138" cy="25841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186" y="422991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2001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904322" y="4154557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2020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0325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6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основних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рівнів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володіння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мовленням</a:t>
            </a:r>
            <a:r>
              <a:rPr lang="ru-RU" dirty="0">
                <a:solidFill>
                  <a:srgbClr val="0070C0"/>
                </a:solidFill>
              </a:rPr>
              <a:t> (</a:t>
            </a:r>
            <a:r>
              <a:rPr lang="ru-RU" dirty="0" err="1">
                <a:solidFill>
                  <a:srgbClr val="0070C0"/>
                </a:solidFill>
              </a:rPr>
              <a:t>від</a:t>
            </a:r>
            <a:r>
              <a:rPr lang="ru-RU" dirty="0">
                <a:solidFill>
                  <a:srgbClr val="0070C0"/>
                </a:solidFill>
              </a:rPr>
              <a:t> A1 до С2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згідно </a:t>
            </a:r>
            <a:r>
              <a:rPr lang="en-GB" dirty="0" smtClean="0">
                <a:solidFill>
                  <a:srgbClr val="0070C0"/>
                </a:solidFill>
              </a:rPr>
              <a:t>CEFR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983" y="1838739"/>
            <a:ext cx="9034669" cy="402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8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>
                <a:solidFill>
                  <a:srgbClr val="0070C0"/>
                </a:solidFill>
              </a:rPr>
              <a:t>П</a:t>
            </a:r>
            <a:r>
              <a:rPr lang="ru-RU" sz="5400" dirty="0" err="1" smtClean="0">
                <a:solidFill>
                  <a:srgbClr val="0070C0"/>
                </a:solidFill>
              </a:rPr>
              <a:t>ереваги</a:t>
            </a:r>
            <a:r>
              <a:rPr lang="ru-RU" sz="5400" dirty="0" smtClean="0">
                <a:solidFill>
                  <a:srgbClr val="0070C0"/>
                </a:solidFill>
              </a:rPr>
              <a:t> </a:t>
            </a:r>
            <a:r>
              <a:rPr lang="ru-RU" sz="5400" dirty="0">
                <a:solidFill>
                  <a:srgbClr val="0070C0"/>
                </a:solidFill>
              </a:rPr>
              <a:t>у </a:t>
            </a:r>
            <a:r>
              <a:rPr lang="ru-RU" sz="5400" dirty="0" err="1">
                <a:solidFill>
                  <a:srgbClr val="0070C0"/>
                </a:solidFill>
              </a:rPr>
              <a:t>використанні</a:t>
            </a:r>
            <a:r>
              <a:rPr lang="ru-RU" sz="5400" dirty="0">
                <a:solidFill>
                  <a:srgbClr val="0070C0"/>
                </a:solidFill>
              </a:rPr>
              <a:t> </a:t>
            </a:r>
            <a:r>
              <a:rPr lang="de-DE" sz="5400" dirty="0">
                <a:solidFill>
                  <a:srgbClr val="0070C0"/>
                </a:solidFill>
              </a:rPr>
              <a:t>CEFR 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686" y="1472027"/>
            <a:ext cx="10515600" cy="4351338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sz="3200" dirty="0" err="1"/>
              <a:t>досягнення</a:t>
            </a:r>
            <a:r>
              <a:rPr lang="ru-RU" sz="3200" dirty="0"/>
              <a:t> </a:t>
            </a:r>
            <a:r>
              <a:rPr lang="ru-RU" sz="3200" dirty="0" err="1"/>
              <a:t>системної</a:t>
            </a:r>
            <a:r>
              <a:rPr lang="ru-RU" sz="3200" dirty="0"/>
              <a:t> </a:t>
            </a:r>
            <a:r>
              <a:rPr lang="ru-RU" sz="3200" dirty="0" err="1"/>
              <a:t>злагодженості</a:t>
            </a:r>
            <a:r>
              <a:rPr lang="ru-RU" sz="3200" dirty="0"/>
              <a:t> та </a:t>
            </a:r>
            <a:r>
              <a:rPr lang="ru-RU" sz="3200" dirty="0" err="1"/>
              <a:t>прозорості</a:t>
            </a:r>
            <a:r>
              <a:rPr lang="ru-RU" sz="3200" dirty="0"/>
              <a:t>;</a:t>
            </a:r>
          </a:p>
          <a:p>
            <a:r>
              <a:rPr lang="ru-RU" sz="3200" dirty="0"/>
              <a:t>	</a:t>
            </a:r>
            <a:r>
              <a:rPr lang="ru-RU" sz="3200" dirty="0" err="1"/>
              <a:t>створення</a:t>
            </a:r>
            <a:r>
              <a:rPr lang="ru-RU" sz="3200" dirty="0"/>
              <a:t> </a:t>
            </a:r>
            <a:r>
              <a:rPr lang="ru-RU" sz="3200" dirty="0" err="1"/>
              <a:t>бази</a:t>
            </a:r>
            <a:r>
              <a:rPr lang="ru-RU" sz="3200" dirty="0"/>
              <a:t> для </a:t>
            </a:r>
            <a:r>
              <a:rPr lang="ru-RU" sz="3200" dirty="0" err="1"/>
              <a:t>принципового</a:t>
            </a:r>
            <a:r>
              <a:rPr lang="ru-RU" sz="3200" dirty="0"/>
              <a:t> </a:t>
            </a:r>
            <a:r>
              <a:rPr lang="ru-RU" sz="3200" dirty="0" err="1"/>
              <a:t>порівняння</a:t>
            </a:r>
            <a:r>
              <a:rPr lang="ru-RU" sz="3200" dirty="0"/>
              <a:t>;</a:t>
            </a:r>
          </a:p>
          <a:p>
            <a:r>
              <a:rPr lang="ru-RU" sz="3200" dirty="0"/>
              <a:t>	</a:t>
            </a:r>
            <a:r>
              <a:rPr lang="ru-RU" sz="3200" dirty="0" err="1"/>
              <a:t>моніторинг</a:t>
            </a:r>
            <a:r>
              <a:rPr lang="ru-RU" sz="3200" dirty="0"/>
              <a:t> з метою </a:t>
            </a:r>
            <a:r>
              <a:rPr lang="ru-RU" sz="3200" dirty="0" err="1"/>
              <a:t>забезпечення</a:t>
            </a:r>
            <a:r>
              <a:rPr lang="ru-RU" sz="3200" dirty="0"/>
              <a:t> </a:t>
            </a:r>
            <a:r>
              <a:rPr lang="ru-RU" sz="3200" dirty="0" err="1" smtClean="0"/>
              <a:t>якості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748" y="3365637"/>
            <a:ext cx="4770781" cy="26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6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O’Sullivan’s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Comprehensive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Learning System (CLS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090" y="1690688"/>
            <a:ext cx="10754710" cy="43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3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70C0"/>
                </a:solidFill>
              </a:rPr>
              <a:t>Труднощі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узгодження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CEFR </a:t>
            </a:r>
            <a:r>
              <a:rPr lang="ru-RU" dirty="0" smtClean="0">
                <a:solidFill>
                  <a:srgbClr val="0070C0"/>
                </a:solidFill>
              </a:rPr>
              <a:t>з </a:t>
            </a:r>
            <a:r>
              <a:rPr lang="ru-RU" dirty="0" err="1">
                <a:solidFill>
                  <a:srgbClr val="0070C0"/>
                </a:solidFill>
              </a:rPr>
              <a:t>вітчизняними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навчальними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програмами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іноземних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мов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423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lvl="0"/>
            <a:r>
              <a:rPr lang="uk-UA" dirty="0"/>
              <a:t>недостатній рівень підготовки здобувачів освіти, </a:t>
            </a:r>
            <a:r>
              <a:rPr lang="uk-UA" dirty="0" err="1"/>
              <a:t>несформованість</a:t>
            </a:r>
            <a:r>
              <a:rPr lang="uk-UA" dirty="0"/>
              <a:t> у них навичок міжкультурного спілкування та лінгвокраїнознавчої компетенції, відсутність міжкультурних, фонових знань про країну й іноземну мову, що вивчається;</a:t>
            </a:r>
            <a:endParaRPr lang="ru-RU" dirty="0"/>
          </a:p>
          <a:p>
            <a:pPr lvl="0"/>
            <a:r>
              <a:rPr lang="uk-UA" dirty="0"/>
              <a:t>використання підручників минулих років, мова яких є застарілою та містить тексти з реаліями минулих епох;</a:t>
            </a:r>
            <a:endParaRPr lang="ru-RU" dirty="0"/>
          </a:p>
          <a:p>
            <a:pPr lvl="0"/>
            <a:r>
              <a:rPr lang="uk-UA" dirty="0"/>
              <a:t>використання застарілих форм навчання, а також навчальних планів і програм, що не є достатньо гнучкими для внесення нових змін; </a:t>
            </a:r>
            <a:endParaRPr lang="ru-RU" dirty="0"/>
          </a:p>
          <a:p>
            <a:r>
              <a:rPr lang="uk-UA" dirty="0"/>
              <a:t>неузгодженість вимог профільного Міністерства з Рекомендаціями Ради Європи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269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/>
              <a:t>ДЯКУЮ ЗА УВАГУ!</a:t>
            </a:r>
            <a:endParaRPr lang="ru-RU" sz="6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184" y="1580322"/>
            <a:ext cx="5565912" cy="37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38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257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ЗАГАЛЬНОЄВРОПЕЙСЬКІ РЕКОМЕНДАЦІЇ З МОВНОЇ ОСВІТИ: ПЕРЕВАГИ ТА ТРУДНОЩІ ВПРОВАДЖЕННЯ </vt:lpstr>
      <vt:lpstr>Проблемою стандартизації іншомовної освіти в Україні цікавились такі науковці, як В.Гаманюк, Р. Гришкова, П. Левчук, Л. Люлька, О. Місечко, Л. Мішина, Ю. Полікарпова та інші.</vt:lpstr>
      <vt:lpstr>Мета цієї публікації – розглянути сутність і переваги використання Загальноєвропейських Рекомендацій з мовної освіти, а також труднощі їх узгодження з вітчизняними навчальними програмами.</vt:lpstr>
      <vt:lpstr>Загальноєвропейські Рекомендації у сфері вивчення, викладання та оцінювання мов (Common Europen Framework of Reference for languages) являють собою стандарт, прийнятий Радою Європи у 2001 році, на основі якого відбувається розробка навчальних планів з іншомовної підготовки здобувачів освіти, типових програм, підручників, методичних рекомендацій.</vt:lpstr>
      <vt:lpstr>6 основних рівнів володіння мовленням (від A1 до С2) згідно CEFR</vt:lpstr>
      <vt:lpstr>Переваги у використанні CEFR </vt:lpstr>
      <vt:lpstr>  O’Sullivan’s Comprehensive Learning System (CLS). </vt:lpstr>
      <vt:lpstr>Труднощі узгодження CEFR з вітчизняними навчальними програмами з іноземних мов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Hanna Ustiugova</dc:creator>
  <cp:lastModifiedBy>RePack by Diakov</cp:lastModifiedBy>
  <cp:revision>14</cp:revision>
  <dcterms:created xsi:type="dcterms:W3CDTF">2023-02-28T18:07:55Z</dcterms:created>
  <dcterms:modified xsi:type="dcterms:W3CDTF">2023-05-11T12:23:01Z</dcterms:modified>
</cp:coreProperties>
</file>