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55" d="100"/>
          <a:sy n="55" d="100"/>
        </p:scale>
        <p:origin x="56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250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8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2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38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597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85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9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79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6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9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7DC7351-F584-483A-B157-8DB3544C6664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75BB5AB-F1E5-4CD1-81B3-B7215B24A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8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100" y="1799030"/>
            <a:ext cx="9966960" cy="9144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Corbel Light" panose="020B0303020204020204" pitchFamily="34" charset="0"/>
              </a:rPr>
              <a:t>Спільні цінності ЄС та України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Corbel Light" panose="020B0303020204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384" y="2916936"/>
            <a:ext cx="5422392" cy="337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5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ow the EU has been supporting Ukraine | News | European Parlia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4" y="2937164"/>
            <a:ext cx="5382491" cy="358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9147" y="305674"/>
            <a:ext cx="116378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З початком широкомасштабного вторгнення Російської Федерації на</a:t>
            </a:r>
          </a:p>
          <a:p>
            <a:r>
              <a:rPr lang="ru-RU" sz="2800" b="1" dirty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територію України базові європейські цінності набули для нашої країни </a:t>
            </a:r>
            <a:r>
              <a:rPr lang="ru-RU" sz="2800" b="1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іншого</a:t>
            </a:r>
            <a:r>
              <a:rPr lang="en-US" sz="2800" b="1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 </a:t>
            </a:r>
            <a:r>
              <a:rPr lang="ru-RU" sz="2800" b="1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забарвлення</a:t>
            </a:r>
            <a:r>
              <a:rPr lang="ru-RU" sz="2800" b="1" dirty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. </a:t>
            </a:r>
            <a:endParaRPr lang="en-US" sz="2800" b="1" dirty="0" smtClean="0">
              <a:effectLst>
                <a:glow rad="1905000">
                  <a:schemeClr val="bg1">
                    <a:alpha val="40000"/>
                  </a:schemeClr>
                </a:glow>
              </a:effectLst>
            </a:endParaRPr>
          </a:p>
          <a:p>
            <a:endParaRPr lang="en-US" sz="2800" dirty="0" smtClean="0">
              <a:effectLst>
                <a:glow rad="1905000">
                  <a:schemeClr val="bg1">
                    <a:alpha val="40000"/>
                  </a:schemeClr>
                </a:glow>
              </a:effectLst>
            </a:endParaRPr>
          </a:p>
          <a:p>
            <a:r>
              <a:rPr lang="ru-RU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Їх </a:t>
            </a:r>
            <a:r>
              <a:rPr lang="ru-RU" sz="2800" dirty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впровадження та збереження перетворилося на одне з</a:t>
            </a:r>
          </a:p>
          <a:p>
            <a:r>
              <a:rPr lang="ru-RU" sz="2800" dirty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першочергових завдань нашого суспільства, яке з набуттям Україною 23 </a:t>
            </a:r>
            <a:r>
              <a:rPr lang="ru-RU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червня</a:t>
            </a:r>
            <a:r>
              <a:rPr lang="en-US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 </a:t>
            </a:r>
            <a:r>
              <a:rPr lang="ru-RU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2022 </a:t>
            </a:r>
            <a:r>
              <a:rPr lang="ru-RU" sz="2800" dirty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року статусу кандидата на членство в ЄС обрало для себе </a:t>
            </a:r>
            <a:r>
              <a:rPr lang="ru-RU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шлях</a:t>
            </a:r>
            <a:r>
              <a:rPr lang="en-US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 </a:t>
            </a:r>
            <a:r>
              <a:rPr lang="ru-RU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європейської </a:t>
            </a:r>
            <a:r>
              <a:rPr lang="ru-RU" sz="2800" dirty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інтеграції</a:t>
            </a:r>
            <a:r>
              <a:rPr lang="ru-RU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.</a:t>
            </a:r>
            <a:endParaRPr lang="en-US" sz="2800" dirty="0" smtClean="0">
              <a:effectLst>
                <a:glow rad="1905000">
                  <a:schemeClr val="bg1">
                    <a:alpha val="40000"/>
                  </a:schemeClr>
                </a:glow>
              </a:effectLst>
            </a:endParaRPr>
          </a:p>
          <a:p>
            <a:endParaRPr lang="en-US" sz="2800" dirty="0">
              <a:effectLst>
                <a:glow rad="1905000">
                  <a:schemeClr val="bg1">
                    <a:alpha val="40000"/>
                  </a:schemeClr>
                </a:glow>
              </a:effectLst>
            </a:endParaRPr>
          </a:p>
          <a:p>
            <a:r>
              <a:rPr lang="ru-RU" sz="2800" dirty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Тому мета цієї публікації – з’ясувати роль, яку відіграють </a:t>
            </a:r>
            <a:r>
              <a:rPr lang="ru-RU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загальноприйняті</a:t>
            </a:r>
            <a:r>
              <a:rPr lang="en-US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 </a:t>
            </a:r>
            <a:r>
              <a:rPr lang="ru-RU" sz="2800" dirty="0" smtClean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європейські </a:t>
            </a:r>
            <a:r>
              <a:rPr lang="ru-RU" sz="2800" dirty="0">
                <a:effectLst>
                  <a:glow rad="1905000">
                    <a:schemeClr val="bg1">
                      <a:alpha val="40000"/>
                    </a:schemeClr>
                  </a:glow>
                </a:effectLst>
              </a:rPr>
              <a:t>цінності в умовах збройної агресії Росії проти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263019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5247" y="484042"/>
            <a:ext cx="109000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Повага до людської гідності </a:t>
            </a:r>
            <a:r>
              <a:rPr lang="ru-RU" sz="2800" dirty="0"/>
              <a:t>являє собою важливу складову етики та моралі.</a:t>
            </a:r>
          </a:p>
          <a:p>
            <a:r>
              <a:rPr lang="ru-RU" sz="2800" dirty="0"/>
              <a:t>Це означає, що кожна людина має право на повагу та гідність, незалежно від </a:t>
            </a:r>
            <a:r>
              <a:rPr lang="ru-RU" sz="2800" dirty="0" smtClean="0"/>
              <a:t>її</a:t>
            </a:r>
            <a:r>
              <a:rPr lang="en-US" sz="2800" dirty="0" smtClean="0"/>
              <a:t> </a:t>
            </a:r>
            <a:r>
              <a:rPr lang="ru-RU" sz="2800" dirty="0" smtClean="0"/>
              <a:t>соціального </a:t>
            </a:r>
            <a:r>
              <a:rPr lang="ru-RU" sz="2800" dirty="0"/>
              <a:t>статусу, релігії, національності, статі чи інших характеристик. </a:t>
            </a:r>
            <a:r>
              <a:rPr lang="ru-RU" sz="2800" dirty="0" smtClean="0"/>
              <a:t>Ці</a:t>
            </a:r>
            <a:r>
              <a:rPr lang="en-US" sz="2800" dirty="0" smtClean="0"/>
              <a:t> </a:t>
            </a:r>
            <a:r>
              <a:rPr lang="ru-RU" sz="2800" dirty="0" smtClean="0"/>
              <a:t>права </a:t>
            </a:r>
            <a:r>
              <a:rPr lang="ru-RU" sz="2800" dirty="0"/>
              <a:t>охоплюють різні сфери. Право мати </a:t>
            </a:r>
            <a:r>
              <a:rPr lang="ru-RU" sz="2800" dirty="0" smtClean="0"/>
              <a:t>гідні</a:t>
            </a:r>
            <a:r>
              <a:rPr lang="en-US" sz="2800" dirty="0" smtClean="0"/>
              <a:t> </a:t>
            </a:r>
            <a:r>
              <a:rPr lang="ru-RU" sz="2800" dirty="0" smtClean="0"/>
              <a:t>умови </a:t>
            </a:r>
            <a:r>
              <a:rPr lang="ru-RU" sz="2800" dirty="0"/>
              <a:t>праці – незалежно </a:t>
            </a:r>
            <a:r>
              <a:rPr lang="ru-RU" sz="2800" dirty="0" smtClean="0"/>
              <a:t>від</a:t>
            </a:r>
            <a:r>
              <a:rPr lang="en-US" sz="2800" dirty="0" smtClean="0"/>
              <a:t> </a:t>
            </a:r>
            <a:r>
              <a:rPr lang="ru-RU" sz="2800" dirty="0" smtClean="0"/>
              <a:t>статі</a:t>
            </a:r>
            <a:r>
              <a:rPr lang="ru-RU" sz="2800" dirty="0"/>
              <a:t>, кольору шкіри чи віросповідання.</a:t>
            </a:r>
          </a:p>
        </p:txBody>
      </p:sp>
      <p:pic>
        <p:nvPicPr>
          <p:cNvPr id="1026" name="Picture 2" descr="1,600+ Showing Respect Illustrations, Royalty-Free Vector Graphics &amp; Clip  Art - iStock | Teen showing respect, People showing respect, Showing respect  to e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655" y="3241963"/>
            <a:ext cx="5222874" cy="334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1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218" y="526473"/>
            <a:ext cx="1183740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Свобода </a:t>
            </a:r>
            <a:r>
              <a:rPr lang="ru-RU" sz="2400" dirty="0"/>
              <a:t>– цe можливість людини самостійно робити вибір та приймати</a:t>
            </a:r>
          </a:p>
          <a:p>
            <a:r>
              <a:rPr lang="ru-RU" sz="2400" dirty="0"/>
              <a:t>рішення, які впливають на її життя чи життя суспільства. Свобода – це право</a:t>
            </a:r>
          </a:p>
          <a:p>
            <a:r>
              <a:rPr lang="ru-RU" sz="2400" dirty="0"/>
              <a:t>кожної людини на вільний вибір свого життєвого шляху, думок, переконань,</a:t>
            </a:r>
          </a:p>
          <a:p>
            <a:r>
              <a:rPr lang="ru-RU" sz="2400" dirty="0"/>
              <a:t>релігії, культури та інших аспектів життя. Свобода означає, що кожен</a:t>
            </a:r>
          </a:p>
          <a:p>
            <a:r>
              <a:rPr lang="ru-RU" sz="2400" dirty="0"/>
              <a:t>громадянин має право на вільне вираження своїх думок та переконань, на</a:t>
            </a:r>
          </a:p>
          <a:p>
            <a:r>
              <a:rPr lang="ru-RU" sz="2400" dirty="0"/>
              <a:t>свободу слова та преси, на свободу зборів та </a:t>
            </a:r>
            <a:r>
              <a:rPr lang="ru-RU" sz="2400" dirty="0" smtClean="0"/>
              <a:t>об</a:t>
            </a:r>
            <a:r>
              <a:rPr lang="en-US" sz="2400" dirty="0" smtClean="0"/>
              <a:t>’</a:t>
            </a:r>
            <a:r>
              <a:rPr lang="ru-RU" sz="2400" dirty="0" smtClean="0"/>
              <a:t>єднань</a:t>
            </a:r>
            <a:r>
              <a:rPr lang="ru-RU" sz="2400" dirty="0"/>
              <a:t>. </a:t>
            </a:r>
            <a:endParaRPr lang="en-US" sz="24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ru-RU" sz="2800" dirty="0"/>
          </a:p>
          <a:p>
            <a:r>
              <a:rPr lang="ru-RU" sz="2800" b="1" dirty="0"/>
              <a:t>Демократія</a:t>
            </a:r>
            <a:r>
              <a:rPr lang="ru-RU" sz="2800" dirty="0"/>
              <a:t> характеризується як форма управління, в якій влада належить</a:t>
            </a:r>
          </a:p>
          <a:p>
            <a:r>
              <a:rPr lang="ru-RU" sz="2800" dirty="0"/>
              <a:t>народу або його представникам, і в якій кожен громадянин має право на</a:t>
            </a:r>
          </a:p>
          <a:p>
            <a:r>
              <a:rPr lang="ru-RU" sz="2800" dirty="0"/>
              <a:t>свободу виразу своїх поглядів та участь у прийнятті рішень.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7636" y="8298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 descr="People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2836335"/>
            <a:ext cx="4480791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ople democracy and elections 10824641 Vector Art at Vecteez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7" y="2563798"/>
            <a:ext cx="3644611" cy="255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22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5637" y="540327"/>
            <a:ext cx="10645991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Рівність</a:t>
            </a:r>
            <a:r>
              <a:rPr lang="ru-RU" sz="2400" dirty="0"/>
              <a:t> забороняє дискримінацію на основі </a:t>
            </a:r>
            <a:r>
              <a:rPr lang="ru-RU" sz="2400" dirty="0" smtClean="0"/>
              <a:t>раси,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ru-RU" sz="2400" dirty="0" smtClean="0"/>
              <a:t>статі</a:t>
            </a:r>
            <a:r>
              <a:rPr lang="ru-RU" sz="2400" dirty="0"/>
              <a:t>, </a:t>
            </a:r>
            <a:r>
              <a:rPr lang="ru-RU" sz="2400" dirty="0" smtClean="0"/>
              <a:t>національності,</a:t>
            </a:r>
            <a:r>
              <a:rPr lang="en-US" sz="2400" dirty="0" smtClean="0"/>
              <a:t> </a:t>
            </a:r>
            <a:r>
              <a:rPr lang="ru-RU" sz="2400" dirty="0" smtClean="0"/>
              <a:t>віросповідання</a:t>
            </a:r>
            <a:r>
              <a:rPr lang="ru-RU" sz="2400" dirty="0"/>
              <a:t>, соціального </a:t>
            </a:r>
            <a:endParaRPr lang="en-US" sz="2400" dirty="0"/>
          </a:p>
          <a:p>
            <a:r>
              <a:rPr lang="ru-RU" sz="2400" dirty="0" smtClean="0"/>
              <a:t>стану </a:t>
            </a:r>
            <a:r>
              <a:rPr lang="ru-RU" sz="2400" dirty="0"/>
              <a:t>та інших </a:t>
            </a:r>
            <a:r>
              <a:rPr lang="en-US" sz="2400" dirty="0"/>
              <a:t> </a:t>
            </a:r>
            <a:r>
              <a:rPr lang="ru-RU" sz="2400" dirty="0" smtClean="0"/>
              <a:t>ознак</a:t>
            </a:r>
            <a:r>
              <a:rPr lang="ru-RU" sz="2400" dirty="0"/>
              <a:t>. У </a:t>
            </a:r>
            <a:r>
              <a:rPr lang="ru-RU" sz="2400" dirty="0" smtClean="0"/>
              <a:t>демократичному</a:t>
            </a:r>
            <a:r>
              <a:rPr lang="en-US" sz="2400" dirty="0" smtClean="0"/>
              <a:t> </a:t>
            </a:r>
          </a:p>
          <a:p>
            <a:r>
              <a:rPr lang="ru-RU" sz="2400" dirty="0" smtClean="0"/>
              <a:t>суспільстві </a:t>
            </a:r>
            <a:r>
              <a:rPr lang="ru-RU" sz="2400" dirty="0"/>
              <a:t>кожен громадянин </a:t>
            </a:r>
            <a:r>
              <a:rPr lang="ru-RU" sz="2400" dirty="0" smtClean="0"/>
              <a:t>має</a:t>
            </a:r>
            <a:r>
              <a:rPr lang="en-US" sz="2400" dirty="0"/>
              <a:t> </a:t>
            </a:r>
            <a:r>
              <a:rPr lang="ru-RU" sz="2400" dirty="0" smtClean="0"/>
              <a:t>право </a:t>
            </a:r>
            <a:r>
              <a:rPr lang="ru-RU" sz="2400" dirty="0"/>
              <a:t>на рівні </a:t>
            </a:r>
            <a:endParaRPr lang="en-US" sz="2400" dirty="0" smtClean="0"/>
          </a:p>
          <a:p>
            <a:r>
              <a:rPr lang="ru-RU" sz="2400" dirty="0" smtClean="0"/>
              <a:t>можливості</a:t>
            </a:r>
            <a:r>
              <a:rPr lang="ru-RU" sz="2400" dirty="0"/>
              <a:t>, доступ до </a:t>
            </a:r>
            <a:r>
              <a:rPr lang="ru-RU" sz="2400" dirty="0" smtClean="0"/>
              <a:t>освіти,</a:t>
            </a:r>
            <a:r>
              <a:rPr lang="en-US" sz="2400" dirty="0" smtClean="0"/>
              <a:t> </a:t>
            </a:r>
            <a:r>
              <a:rPr lang="ru-RU" sz="2400" dirty="0" smtClean="0"/>
              <a:t>праці</a:t>
            </a:r>
            <a:r>
              <a:rPr lang="ru-RU" sz="2400" dirty="0"/>
              <a:t>, медичної </a:t>
            </a:r>
            <a:endParaRPr lang="en-US" sz="2400" dirty="0" smtClean="0"/>
          </a:p>
          <a:p>
            <a:r>
              <a:rPr lang="ru-RU" sz="2400" dirty="0" smtClean="0"/>
              <a:t>допомоги </a:t>
            </a:r>
            <a:r>
              <a:rPr lang="ru-RU" sz="2400" dirty="0"/>
              <a:t>та інших послуг. 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ru-RU" sz="2800" b="1" dirty="0"/>
          </a:p>
          <a:p>
            <a:r>
              <a:rPr lang="ru-RU" sz="2800" b="1" dirty="0"/>
              <a:t>Повага до прав людини </a:t>
            </a:r>
            <a:r>
              <a:rPr lang="ru-RU" sz="2400" dirty="0"/>
              <a:t>є визнанням того, що всі люди народжуються</a:t>
            </a:r>
          </a:p>
          <a:p>
            <a:r>
              <a:rPr lang="ru-RU" sz="2400" dirty="0"/>
              <a:t>вільними та рівними у своїх правах. Ці права охоплюють різні сфери. Право</a:t>
            </a:r>
          </a:p>
          <a:p>
            <a:r>
              <a:rPr lang="ru-RU" sz="2400" dirty="0"/>
              <a:t>мати гідні умови праці – незалежно від статі, кольору шкіри чи віросповідання.</a:t>
            </a:r>
          </a:p>
          <a:p>
            <a:r>
              <a:rPr lang="ru-RU" sz="2400" dirty="0"/>
              <a:t>Право отримати якісні медичні послуги. Право вільно розпоряджатися своєю</a:t>
            </a:r>
          </a:p>
          <a:p>
            <a:r>
              <a:rPr lang="ru-RU" sz="2400" dirty="0"/>
              <a:t>власністю. А також це право на чисте довкілля та на захист себе, як споживача</a:t>
            </a:r>
          </a:p>
          <a:p>
            <a:r>
              <a:rPr lang="ru-RU" sz="2400" dirty="0"/>
              <a:t>різних товарів і послуг.</a:t>
            </a:r>
          </a:p>
        </p:txBody>
      </p:sp>
      <p:pic>
        <p:nvPicPr>
          <p:cNvPr id="3074" name="Picture 2" descr="5,700+ Real People Illustrations, Royalty-Free Vector Graphics &amp; Clip Art -  iStock | Real people portrait, Small business real people, Real people  cand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490" y="540327"/>
            <a:ext cx="4613563" cy="346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08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163" y="277091"/>
            <a:ext cx="9518073" cy="268778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Верховенство права означає, що рішення у державі ухвалюються у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відповідності до встановлених правил і процедур. Втілення верховенства права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– це реформа судів і правоохоронної системи, рівні можливості різних людей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для захисту в суді. А головне – це єдині правила та закони для всіх, без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виключення.</a:t>
            </a:r>
          </a:p>
        </p:txBody>
      </p:sp>
      <p:pic>
        <p:nvPicPr>
          <p:cNvPr id="4098" name="Picture 2" descr="39,300+ Law Justice Illustrations, Royalty-Free Vector Graphics &amp; Clip Art  - iStock | Legal law justice icons, Law justic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885" y="3218985"/>
            <a:ext cx="4807527" cy="337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94156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118</TotalTime>
  <Words>247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Corbel</vt:lpstr>
      <vt:lpstr>Corbel Light</vt:lpstr>
      <vt:lpstr>Gill Sans MT</vt:lpstr>
      <vt:lpstr>Parcel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Верховенство права означає, що рішення у державі ухвалюються у відповідності до встановлених правил і процедур. Втілення верховенства права – це реформа судів і правоохоронної системи, рівні можливості різних людей для захисту в суді. А головне – це єдині правила та закони для всіх, без виключення.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Diakov</cp:lastModifiedBy>
  <cp:revision>11</cp:revision>
  <dcterms:created xsi:type="dcterms:W3CDTF">2023-03-12T08:39:22Z</dcterms:created>
  <dcterms:modified xsi:type="dcterms:W3CDTF">2023-06-08T11:15:49Z</dcterms:modified>
</cp:coreProperties>
</file>