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41" r:id="rId3"/>
    <p:sldId id="350" r:id="rId4"/>
    <p:sldId id="260" r:id="rId5"/>
    <p:sldId id="314" r:id="rId6"/>
    <p:sldId id="345" r:id="rId7"/>
    <p:sldId id="357" r:id="rId8"/>
    <p:sldId id="331" r:id="rId9"/>
    <p:sldId id="349" r:id="rId10"/>
    <p:sldId id="358" r:id="rId11"/>
    <p:sldId id="360" r:id="rId12"/>
    <p:sldId id="351" r:id="rId13"/>
    <p:sldId id="352" r:id="rId14"/>
    <p:sldId id="353" r:id="rId15"/>
    <p:sldId id="354" r:id="rId16"/>
    <p:sldId id="298" r:id="rId17"/>
    <p:sldId id="290" r:id="rId18"/>
    <p:sldId id="356" r:id="rId19"/>
    <p:sldId id="329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57CD"/>
    <a:srgbClr val="214798"/>
    <a:srgbClr val="B07AD8"/>
    <a:srgbClr val="461E64"/>
    <a:srgbClr val="2E8D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4598" autoAdjust="0"/>
  </p:normalViewPr>
  <p:slideViewPr>
    <p:cSldViewPr>
      <p:cViewPr varScale="1">
        <p:scale>
          <a:sx n="83" d="100"/>
          <a:sy n="83" d="100"/>
        </p:scale>
        <p:origin x="84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FDA405-FF12-4609-B31B-2986D1D68D7E}" type="doc">
      <dgm:prSet loTypeId="urn:microsoft.com/office/officeart/2005/8/layout/vList3" loCatId="picture" qsTypeId="urn:microsoft.com/office/officeart/2005/8/quickstyle/simple5" qsCatId="simple" csTypeId="urn:microsoft.com/office/officeart/2005/8/colors/colorful5" csCatId="colorful" phldr="1"/>
      <dgm:spPr/>
    </dgm:pt>
    <dgm:pt modelId="{823C5237-3044-4A39-B9DA-51EE04120510}">
      <dgm:prSet phldrT="[Текст]" custT="1"/>
      <dgm:spPr/>
      <dgm:t>
        <a:bodyPr/>
        <a:lstStyle/>
        <a:p>
          <a:pPr marL="0" lvl="0" algn="ctr" defTabSz="1422400">
            <a:lnSpc>
              <a:spcPct val="114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30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35 </a:t>
          </a:r>
          <a:r>
            <a:rPr lang="en-US" sz="30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specialties</a:t>
          </a:r>
          <a:r>
            <a:rPr lang="uk-UA" sz="30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</a:p>
        <a:p>
          <a:pPr marL="0" lvl="0" algn="ctr" defTabSz="1422400">
            <a:lnSpc>
              <a:spcPct val="114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30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(51 </a:t>
          </a:r>
          <a:r>
            <a:rPr lang="en-US" sz="30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educational programs</a:t>
          </a:r>
          <a:r>
            <a:rPr lang="uk-UA" sz="30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)</a:t>
          </a:r>
          <a:endParaRPr lang="x-none" sz="3000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F0A39B1B-DC89-411A-9391-12CCC9D0D158}" type="parTrans" cxnId="{AE269534-928D-464A-BE44-A651D9FAD846}">
      <dgm:prSet/>
      <dgm:spPr/>
      <dgm:t>
        <a:bodyPr/>
        <a:lstStyle/>
        <a:p>
          <a:endParaRPr lang="x-none"/>
        </a:p>
      </dgm:t>
    </dgm:pt>
    <dgm:pt modelId="{47C01A2A-4365-40AF-B0ED-4159F1C40C5C}" type="sibTrans" cxnId="{AE269534-928D-464A-BE44-A651D9FAD846}">
      <dgm:prSet/>
      <dgm:spPr/>
      <dgm:t>
        <a:bodyPr/>
        <a:lstStyle/>
        <a:p>
          <a:endParaRPr lang="x-none"/>
        </a:p>
      </dgm:t>
    </dgm:pt>
    <dgm:pt modelId="{C982EA2B-1F2A-4711-8FF8-AB88910AAF95}">
      <dgm:prSet phldrT="[Текст]" custT="1"/>
      <dgm:spPr/>
      <dgm:t>
        <a:bodyPr/>
        <a:lstStyle/>
        <a:p>
          <a:pPr marL="0" lvl="0" algn="ctr" defTabSz="1422400">
            <a:lnSpc>
              <a:spcPct val="114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30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28 </a:t>
          </a:r>
          <a:r>
            <a:rPr lang="en-US" sz="30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specialties</a:t>
          </a:r>
          <a:r>
            <a:rPr lang="uk-UA" sz="30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endParaRPr lang="uk-UA" sz="3000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algn="ctr" defTabSz="1422400">
            <a:lnSpc>
              <a:spcPct val="114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30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</a:t>
          </a:r>
          <a:r>
            <a:rPr lang="uk-UA" sz="30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39 </a:t>
          </a:r>
          <a:r>
            <a:rPr lang="en-US" sz="30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educational programs</a:t>
          </a:r>
          <a:r>
            <a:rPr lang="uk-UA" sz="30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)</a:t>
          </a:r>
          <a:endParaRPr lang="x-none" sz="3000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099062AE-20C4-4C15-902D-29663B003E8A}" type="parTrans" cxnId="{682C0947-F5E2-4A65-9243-9FD2221970FB}">
      <dgm:prSet/>
      <dgm:spPr/>
      <dgm:t>
        <a:bodyPr/>
        <a:lstStyle/>
        <a:p>
          <a:endParaRPr lang="x-none"/>
        </a:p>
      </dgm:t>
    </dgm:pt>
    <dgm:pt modelId="{F39C8E4E-D1FE-4A02-9589-6631645C0238}" type="sibTrans" cxnId="{682C0947-F5E2-4A65-9243-9FD2221970FB}">
      <dgm:prSet/>
      <dgm:spPr/>
      <dgm:t>
        <a:bodyPr/>
        <a:lstStyle/>
        <a:p>
          <a:endParaRPr lang="x-none"/>
        </a:p>
      </dgm:t>
    </dgm:pt>
    <dgm:pt modelId="{F84BEB25-C209-475E-A878-54C4A608ECFA}">
      <dgm:prSet phldrT="[Текст]" custT="1"/>
      <dgm:spPr/>
      <dgm:t>
        <a:bodyPr/>
        <a:lstStyle/>
        <a:p>
          <a:pPr marL="0" lvl="0" algn="ctr" defTabSz="1422400">
            <a:lnSpc>
              <a:spcPct val="114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30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10 </a:t>
          </a:r>
          <a:r>
            <a:rPr lang="en-US" sz="30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specialties</a:t>
          </a:r>
          <a:r>
            <a:rPr lang="uk-UA" sz="30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endParaRPr lang="uk-UA" sz="3000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algn="ctr" defTabSz="1422400">
            <a:lnSpc>
              <a:spcPct val="114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30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</a:t>
          </a:r>
          <a:r>
            <a:rPr lang="uk-UA" sz="30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10 </a:t>
          </a:r>
          <a:r>
            <a:rPr lang="en-US" sz="30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educational programs</a:t>
          </a:r>
          <a:r>
            <a:rPr lang="uk-UA" sz="30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)</a:t>
          </a:r>
          <a:endParaRPr lang="x-none" sz="3000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80A7B63E-8E58-4645-A8E7-1C7C581A47DF}" type="parTrans" cxnId="{A9E6EFA9-C5A1-43E9-8C6D-274C5517AC14}">
      <dgm:prSet/>
      <dgm:spPr/>
      <dgm:t>
        <a:bodyPr/>
        <a:lstStyle/>
        <a:p>
          <a:endParaRPr lang="x-none"/>
        </a:p>
      </dgm:t>
    </dgm:pt>
    <dgm:pt modelId="{FAF97ECC-6A43-4ED4-820A-44476674F1A0}" type="sibTrans" cxnId="{A9E6EFA9-C5A1-43E9-8C6D-274C5517AC14}">
      <dgm:prSet/>
      <dgm:spPr/>
      <dgm:t>
        <a:bodyPr/>
        <a:lstStyle/>
        <a:p>
          <a:endParaRPr lang="x-none"/>
        </a:p>
      </dgm:t>
    </dgm:pt>
    <dgm:pt modelId="{C8749A8F-3447-4E57-9134-B7B840E181B1}" type="pres">
      <dgm:prSet presAssocID="{44FDA405-FF12-4609-B31B-2986D1D68D7E}" presName="linearFlow" presStyleCnt="0">
        <dgm:presLayoutVars>
          <dgm:dir/>
          <dgm:resizeHandles val="exact"/>
        </dgm:presLayoutVars>
      </dgm:prSet>
      <dgm:spPr/>
    </dgm:pt>
    <dgm:pt modelId="{80855D51-2FEC-4DF9-9F63-A711D1D0724C}" type="pres">
      <dgm:prSet presAssocID="{823C5237-3044-4A39-B9DA-51EE04120510}" presName="composite" presStyleCnt="0"/>
      <dgm:spPr/>
    </dgm:pt>
    <dgm:pt modelId="{B5DAE991-FA6D-4D7E-A757-26E3AB032B7E}" type="pres">
      <dgm:prSet presAssocID="{823C5237-3044-4A39-B9DA-51EE04120510}" presName="imgShp" presStyleLbl="fgImgPlace1" presStyleIdx="0" presStyleCnt="3" custScaleX="173406" custScaleY="173406" custLinFactNeighborX="2283" custLinFactNeighborY="12904"/>
      <dgm:spPr/>
    </dgm:pt>
    <dgm:pt modelId="{0FB2553F-6A89-4202-9844-3659B33645D0}" type="pres">
      <dgm:prSet presAssocID="{823C5237-3044-4A39-B9DA-51EE04120510}" presName="txShp" presStyleLbl="node1" presStyleIdx="0" presStyleCnt="3" custScaleY="139063" custLinFactNeighborY="134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E2622D-440A-4419-9719-43DAA3DBDFCE}" type="pres">
      <dgm:prSet presAssocID="{47C01A2A-4365-40AF-B0ED-4159F1C40C5C}" presName="spacing" presStyleCnt="0"/>
      <dgm:spPr/>
    </dgm:pt>
    <dgm:pt modelId="{91D16ACA-3EA9-45FF-9083-2FF114A1FEED}" type="pres">
      <dgm:prSet presAssocID="{C982EA2B-1F2A-4711-8FF8-AB88910AAF95}" presName="composite" presStyleCnt="0"/>
      <dgm:spPr/>
    </dgm:pt>
    <dgm:pt modelId="{9605E9CA-1FA1-4AF9-9224-C638A9DF01D8}" type="pres">
      <dgm:prSet presAssocID="{C982EA2B-1F2A-4711-8FF8-AB88910AAF95}" presName="imgShp" presStyleLbl="fgImgPlace1" presStyleIdx="1" presStyleCnt="3" custScaleX="162892" custScaleY="162893"/>
      <dgm:spPr/>
    </dgm:pt>
    <dgm:pt modelId="{BD094B0C-4AD4-4DFB-BCF7-A61E961E1C12}" type="pres">
      <dgm:prSet presAssocID="{C982EA2B-1F2A-4711-8FF8-AB88910AAF95}" presName="txShp" presStyleLbl="node1" presStyleIdx="1" presStyleCnt="3" custScaleY="1296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5B681-108B-4F56-8437-1095BCF6269B}" type="pres">
      <dgm:prSet presAssocID="{F39C8E4E-D1FE-4A02-9589-6631645C0238}" presName="spacing" presStyleCnt="0"/>
      <dgm:spPr/>
    </dgm:pt>
    <dgm:pt modelId="{08616639-69AE-4B22-8E20-418F6A235465}" type="pres">
      <dgm:prSet presAssocID="{F84BEB25-C209-475E-A878-54C4A608ECFA}" presName="composite" presStyleCnt="0"/>
      <dgm:spPr/>
    </dgm:pt>
    <dgm:pt modelId="{30D5E9AF-7487-491C-A43F-A3D3EEBC57B9}" type="pres">
      <dgm:prSet presAssocID="{F84BEB25-C209-475E-A878-54C4A608ECFA}" presName="imgShp" presStyleLbl="fgImgPlace1" presStyleIdx="2" presStyleCnt="3" custScaleX="160054" custScaleY="160054" custLinFactNeighborY="-9866"/>
      <dgm:spPr/>
    </dgm:pt>
    <dgm:pt modelId="{454925B9-32B5-44FE-A472-261E7D715B33}" type="pres">
      <dgm:prSet presAssocID="{F84BEB25-C209-475E-A878-54C4A608ECFA}" presName="txShp" presStyleLbl="node1" presStyleIdx="2" presStyleCnt="3" custScaleY="128156" custLinFactNeighborY="-98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B36EC8-0CC2-465F-9334-A95FABDF7CB6}" type="presOf" srcId="{F84BEB25-C209-475E-A878-54C4A608ECFA}" destId="{454925B9-32B5-44FE-A472-261E7D715B33}" srcOrd="0" destOrd="0" presId="urn:microsoft.com/office/officeart/2005/8/layout/vList3"/>
    <dgm:cxn modelId="{008036AA-449E-44FF-9B5F-0A6C77CF0735}" type="presOf" srcId="{823C5237-3044-4A39-B9DA-51EE04120510}" destId="{0FB2553F-6A89-4202-9844-3659B33645D0}" srcOrd="0" destOrd="0" presId="urn:microsoft.com/office/officeart/2005/8/layout/vList3"/>
    <dgm:cxn modelId="{AE269534-928D-464A-BE44-A651D9FAD846}" srcId="{44FDA405-FF12-4609-B31B-2986D1D68D7E}" destId="{823C5237-3044-4A39-B9DA-51EE04120510}" srcOrd="0" destOrd="0" parTransId="{F0A39B1B-DC89-411A-9391-12CCC9D0D158}" sibTransId="{47C01A2A-4365-40AF-B0ED-4159F1C40C5C}"/>
    <dgm:cxn modelId="{226F9B9E-5430-4011-9D4E-68B0AC51A2E8}" type="presOf" srcId="{C982EA2B-1F2A-4711-8FF8-AB88910AAF95}" destId="{BD094B0C-4AD4-4DFB-BCF7-A61E961E1C12}" srcOrd="0" destOrd="0" presId="urn:microsoft.com/office/officeart/2005/8/layout/vList3"/>
    <dgm:cxn modelId="{A9E6EFA9-C5A1-43E9-8C6D-274C5517AC14}" srcId="{44FDA405-FF12-4609-B31B-2986D1D68D7E}" destId="{F84BEB25-C209-475E-A878-54C4A608ECFA}" srcOrd="2" destOrd="0" parTransId="{80A7B63E-8E58-4645-A8E7-1C7C581A47DF}" sibTransId="{FAF97ECC-6A43-4ED4-820A-44476674F1A0}"/>
    <dgm:cxn modelId="{2B82F55B-BAFD-459B-B4E4-65EC3031FB8D}" type="presOf" srcId="{44FDA405-FF12-4609-B31B-2986D1D68D7E}" destId="{C8749A8F-3447-4E57-9134-B7B840E181B1}" srcOrd="0" destOrd="0" presId="urn:microsoft.com/office/officeart/2005/8/layout/vList3"/>
    <dgm:cxn modelId="{682C0947-F5E2-4A65-9243-9FD2221970FB}" srcId="{44FDA405-FF12-4609-B31B-2986D1D68D7E}" destId="{C982EA2B-1F2A-4711-8FF8-AB88910AAF95}" srcOrd="1" destOrd="0" parTransId="{099062AE-20C4-4C15-902D-29663B003E8A}" sibTransId="{F39C8E4E-D1FE-4A02-9589-6631645C0238}"/>
    <dgm:cxn modelId="{BCE56632-2FAD-4842-9DAF-FF86CD7BA8C9}" type="presParOf" srcId="{C8749A8F-3447-4E57-9134-B7B840E181B1}" destId="{80855D51-2FEC-4DF9-9F63-A711D1D0724C}" srcOrd="0" destOrd="0" presId="urn:microsoft.com/office/officeart/2005/8/layout/vList3"/>
    <dgm:cxn modelId="{DDE140E3-9CE2-4A7C-B143-A6381DA45E73}" type="presParOf" srcId="{80855D51-2FEC-4DF9-9F63-A711D1D0724C}" destId="{B5DAE991-FA6D-4D7E-A757-26E3AB032B7E}" srcOrd="0" destOrd="0" presId="urn:microsoft.com/office/officeart/2005/8/layout/vList3"/>
    <dgm:cxn modelId="{E15A05D9-B6B1-40E3-B27F-BF7BE3119FBC}" type="presParOf" srcId="{80855D51-2FEC-4DF9-9F63-A711D1D0724C}" destId="{0FB2553F-6A89-4202-9844-3659B33645D0}" srcOrd="1" destOrd="0" presId="urn:microsoft.com/office/officeart/2005/8/layout/vList3"/>
    <dgm:cxn modelId="{70E55B57-E0CF-4947-9BA0-CB5FE4C19363}" type="presParOf" srcId="{C8749A8F-3447-4E57-9134-B7B840E181B1}" destId="{D0E2622D-440A-4419-9719-43DAA3DBDFCE}" srcOrd="1" destOrd="0" presId="urn:microsoft.com/office/officeart/2005/8/layout/vList3"/>
    <dgm:cxn modelId="{48B2881B-8082-468C-A160-26106FDAB862}" type="presParOf" srcId="{C8749A8F-3447-4E57-9134-B7B840E181B1}" destId="{91D16ACA-3EA9-45FF-9083-2FF114A1FEED}" srcOrd="2" destOrd="0" presId="urn:microsoft.com/office/officeart/2005/8/layout/vList3"/>
    <dgm:cxn modelId="{A8078A6B-0FCF-4C04-ADF1-FC17D6A8D771}" type="presParOf" srcId="{91D16ACA-3EA9-45FF-9083-2FF114A1FEED}" destId="{9605E9CA-1FA1-4AF9-9224-C638A9DF01D8}" srcOrd="0" destOrd="0" presId="urn:microsoft.com/office/officeart/2005/8/layout/vList3"/>
    <dgm:cxn modelId="{0173CF5E-DC5C-4A41-A246-778C6FEA74DA}" type="presParOf" srcId="{91D16ACA-3EA9-45FF-9083-2FF114A1FEED}" destId="{BD094B0C-4AD4-4DFB-BCF7-A61E961E1C12}" srcOrd="1" destOrd="0" presId="urn:microsoft.com/office/officeart/2005/8/layout/vList3"/>
    <dgm:cxn modelId="{4AC8050B-3C04-4878-9224-27006BB6588D}" type="presParOf" srcId="{C8749A8F-3447-4E57-9134-B7B840E181B1}" destId="{CD15B681-108B-4F56-8437-1095BCF6269B}" srcOrd="3" destOrd="0" presId="urn:microsoft.com/office/officeart/2005/8/layout/vList3"/>
    <dgm:cxn modelId="{10A41A00-C2BD-42E2-85FE-5CDE8A79DECB}" type="presParOf" srcId="{C8749A8F-3447-4E57-9134-B7B840E181B1}" destId="{08616639-69AE-4B22-8E20-418F6A235465}" srcOrd="4" destOrd="0" presId="urn:microsoft.com/office/officeart/2005/8/layout/vList3"/>
    <dgm:cxn modelId="{90664EAF-417D-4925-AEB8-8514BC837C1D}" type="presParOf" srcId="{08616639-69AE-4B22-8E20-418F6A235465}" destId="{30D5E9AF-7487-491C-A43F-A3D3EEBC57B9}" srcOrd="0" destOrd="0" presId="urn:microsoft.com/office/officeart/2005/8/layout/vList3"/>
    <dgm:cxn modelId="{114026D9-CDDD-4B6A-92C7-D7DC5E75C912}" type="presParOf" srcId="{08616639-69AE-4B22-8E20-418F6A235465}" destId="{454925B9-32B5-44FE-A472-261E7D715B3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B2553F-6A89-4202-9844-3659B33645D0}">
      <dsp:nvSpPr>
        <dsp:cNvPr id="0" name=""/>
        <dsp:cNvSpPr/>
      </dsp:nvSpPr>
      <dsp:spPr>
        <a:xfrm rot="10800000">
          <a:off x="2261086" y="277168"/>
          <a:ext cx="7425478" cy="1253477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7481" tIns="114300" rIns="213360" bIns="114300" numCol="1" spcCol="1270" anchor="ctr" anchorCtr="0">
          <a:noAutofit/>
        </a:bodyPr>
        <a:lstStyle/>
        <a:p>
          <a:pPr marL="0" lvl="0" algn="ctr" defTabSz="1422400">
            <a:lnSpc>
              <a:spcPct val="114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30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35 </a:t>
          </a:r>
          <a:r>
            <a:rPr lang="en-US" sz="30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specialties</a:t>
          </a:r>
          <a:r>
            <a:rPr lang="uk-UA" sz="30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</a:p>
        <a:p>
          <a:pPr marL="0" lvl="0" algn="ctr" defTabSz="1422400">
            <a:lnSpc>
              <a:spcPct val="114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30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(51 </a:t>
          </a:r>
          <a:r>
            <a:rPr lang="en-US" sz="30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educational programs</a:t>
          </a:r>
          <a:r>
            <a:rPr lang="uk-UA" sz="30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)</a:t>
          </a:r>
          <a:endParaRPr lang="x-none" sz="3000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2574455" y="277168"/>
        <a:ext cx="7112109" cy="1253477"/>
      </dsp:txXfrm>
    </dsp:sp>
    <dsp:sp modelId="{B5DAE991-FA6D-4D7E-A757-26E3AB032B7E}">
      <dsp:nvSpPr>
        <dsp:cNvPr id="0" name=""/>
        <dsp:cNvSpPr/>
      </dsp:nvSpPr>
      <dsp:spPr>
        <a:xfrm>
          <a:off x="1500146" y="117044"/>
          <a:ext cx="1563035" cy="1563035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D094B0C-4AD4-4DFB-BCF7-A61E961E1C12}">
      <dsp:nvSpPr>
        <dsp:cNvPr id="0" name=""/>
        <dsp:cNvSpPr/>
      </dsp:nvSpPr>
      <dsp:spPr>
        <a:xfrm rot="10800000">
          <a:off x="2237393" y="1982565"/>
          <a:ext cx="7425478" cy="1168811"/>
        </a:xfrm>
        <a:prstGeom prst="homePlate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7481" tIns="114300" rIns="213360" bIns="114300" numCol="1" spcCol="1270" anchor="ctr" anchorCtr="0">
          <a:noAutofit/>
        </a:bodyPr>
        <a:lstStyle/>
        <a:p>
          <a:pPr marL="0" lvl="0" algn="ctr" defTabSz="1422400">
            <a:lnSpc>
              <a:spcPct val="114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30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28 </a:t>
          </a:r>
          <a:r>
            <a:rPr lang="en-US" sz="30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specialties</a:t>
          </a:r>
          <a:r>
            <a:rPr lang="uk-UA" sz="30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endParaRPr lang="uk-UA" sz="3000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algn="ctr" defTabSz="1422400">
            <a:lnSpc>
              <a:spcPct val="114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30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</a:t>
          </a:r>
          <a:r>
            <a:rPr lang="uk-UA" sz="30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39 </a:t>
          </a:r>
          <a:r>
            <a:rPr lang="en-US" sz="30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educational programs</a:t>
          </a:r>
          <a:r>
            <a:rPr lang="uk-UA" sz="30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)</a:t>
          </a:r>
          <a:endParaRPr lang="x-none" sz="3000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2529596" y="1982565"/>
        <a:ext cx="7133275" cy="1168811"/>
      </dsp:txXfrm>
    </dsp:sp>
    <dsp:sp modelId="{9605E9CA-1FA1-4AF9-9224-C638A9DF01D8}">
      <dsp:nvSpPr>
        <dsp:cNvPr id="0" name=""/>
        <dsp:cNvSpPr/>
      </dsp:nvSpPr>
      <dsp:spPr>
        <a:xfrm>
          <a:off x="1503260" y="1832833"/>
          <a:ext cx="1468265" cy="1468274"/>
        </a:xfrm>
        <a:prstGeom prst="ellipse">
          <a:avLst/>
        </a:prstGeom>
        <a:solidFill>
          <a:schemeClr val="accent5">
            <a:tint val="50000"/>
            <a:hueOff val="-3694485"/>
            <a:satOff val="-6499"/>
            <a:lumOff val="-83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54925B9-32B5-44FE-A472-261E7D715B33}">
      <dsp:nvSpPr>
        <dsp:cNvPr id="0" name=""/>
        <dsp:cNvSpPr/>
      </dsp:nvSpPr>
      <dsp:spPr>
        <a:xfrm rot="10800000">
          <a:off x="2230998" y="3625005"/>
          <a:ext cx="7425478" cy="1155164"/>
        </a:xfrm>
        <a:prstGeom prst="homePlate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7481" tIns="114300" rIns="213360" bIns="114300" numCol="1" spcCol="1270" anchor="ctr" anchorCtr="0">
          <a:noAutofit/>
        </a:bodyPr>
        <a:lstStyle/>
        <a:p>
          <a:pPr marL="0" lvl="0" algn="ctr" defTabSz="1422400">
            <a:lnSpc>
              <a:spcPct val="114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30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10 </a:t>
          </a:r>
          <a:r>
            <a:rPr lang="en-US" sz="30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specialties</a:t>
          </a:r>
          <a:r>
            <a:rPr lang="uk-UA" sz="30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endParaRPr lang="uk-UA" sz="3000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algn="ctr" defTabSz="1422400">
            <a:lnSpc>
              <a:spcPct val="114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30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</a:t>
          </a:r>
          <a:r>
            <a:rPr lang="uk-UA" sz="30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10 </a:t>
          </a:r>
          <a:r>
            <a:rPr lang="en-US" sz="30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educational programs</a:t>
          </a:r>
          <a:r>
            <a:rPr lang="uk-UA" sz="30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)</a:t>
          </a:r>
          <a:endParaRPr lang="x-none" sz="3000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2519789" y="3625005"/>
        <a:ext cx="7136687" cy="1155164"/>
      </dsp:txXfrm>
    </dsp:sp>
    <dsp:sp modelId="{30D5E9AF-7487-491C-A43F-A3D3EEBC57B9}">
      <dsp:nvSpPr>
        <dsp:cNvPr id="0" name=""/>
        <dsp:cNvSpPr/>
      </dsp:nvSpPr>
      <dsp:spPr>
        <a:xfrm>
          <a:off x="1509656" y="3481245"/>
          <a:ext cx="1442684" cy="1442684"/>
        </a:xfrm>
        <a:prstGeom prst="ellipse">
          <a:avLst/>
        </a:prstGeom>
        <a:solidFill>
          <a:schemeClr val="accent5">
            <a:tint val="50000"/>
            <a:hueOff val="-7388970"/>
            <a:satOff val="-12997"/>
            <a:lumOff val="-167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A08B6-129F-4E3B-B320-14027D560261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0429A-9EC9-41B3-9D84-9C498111CF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79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0429A-9EC9-41B3-9D84-9C498111CF9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171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Всеукраїнський рейтинг за показниками </a:t>
            </a:r>
            <a:r>
              <a:rPr lang="uk-UA" dirty="0" err="1"/>
              <a:t>данних</a:t>
            </a:r>
            <a:r>
              <a:rPr lang="uk-UA" dirty="0"/>
              <a:t>…. (КАРИНА) по-новому - слайдом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0429A-9EC9-41B3-9D84-9C498111CF9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341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0429A-9EC9-41B3-9D84-9C498111CF9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258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0429A-9EC9-41B3-9D84-9C498111CF9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007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29055-233E-401C-9F72-0E24093C67BF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03570-28A7-42F2-BBFB-D727A6740A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19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242CB-4B39-4E8C-B294-EDD2F9C72F64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0064A-5441-4617-8D15-EC5BF9975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90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242CB-4B39-4E8C-B294-EDD2F9C72F64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0064A-5441-4617-8D15-EC5BF9975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2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871B2-33E4-48B6-8108-612919173E66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886D2-5D92-4317-905C-2FE0CF7C83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360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29055-233E-401C-9F72-0E24093C67BF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03570-28A7-42F2-BBFB-D727A6740A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54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4181" y="2147599"/>
            <a:ext cx="9735127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B050"/>
                </a:solidFill>
                <a:latin typeface="Algerian" panose="04020705040A02060702" pitchFamily="82" charset="0"/>
              </a:rPr>
              <a:t>Bogdan Khmelnitsky </a:t>
            </a:r>
            <a:r>
              <a:rPr lang="en-US" dirty="0" err="1">
                <a:solidFill>
                  <a:srgbClr val="00B050"/>
                </a:solidFill>
                <a:latin typeface="Algerian" panose="04020705040A02060702" pitchFamily="82" charset="0"/>
              </a:rPr>
              <a:t>Melitopol</a:t>
            </a:r>
            <a:r>
              <a:rPr lang="en-US" dirty="0">
                <a:solidFill>
                  <a:srgbClr val="00B050"/>
                </a:solidFill>
                <a:latin typeface="Algerian" panose="04020705040A02060702" pitchFamily="82" charset="0"/>
              </a:rPr>
              <a:t> State Pedagogical University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0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F4BF267-71E5-DBB5-267B-82A29A22223A}"/>
              </a:ext>
            </a:extLst>
          </p:cNvPr>
          <p:cNvSpPr txBox="1"/>
          <p:nvPr/>
        </p:nvSpPr>
        <p:spPr>
          <a:xfrm>
            <a:off x="335360" y="241213"/>
            <a:ext cx="1080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IMPORTANT DEPARTMENTS OF THE UNIVERSITY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356473-C459-A58D-0AC9-041AB33BBA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890" y="116633"/>
            <a:ext cx="1060773" cy="6480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4031AE-E376-2AB6-C91F-BD188E42692E}"/>
              </a:ext>
            </a:extLst>
          </p:cNvPr>
          <p:cNvSpPr txBox="1"/>
          <p:nvPr/>
        </p:nvSpPr>
        <p:spPr>
          <a:xfrm>
            <a:off x="551384" y="1052736"/>
            <a:ext cx="108012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solidFill>
                <a:schemeClr val="accent5">
                  <a:lumMod val="50000"/>
                </a:schemeClr>
              </a:solidFill>
              <a:latin typeface="Berlin Sans FB" panose="020E0602020502020306" pitchFamily="34" charset="0"/>
            </a:endParaRPr>
          </a:p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Berlin Sans FB" panose="020E0602020502020306" pitchFamily="34" charset="0"/>
              </a:rPr>
              <a:t>Two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erlin Sans FB" panose="020E0602020502020306" pitchFamily="34" charset="0"/>
              </a:rPr>
              <a:t>hostels</a:t>
            </a: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erlin Sans FB" panose="020E0602020502020306" pitchFamily="34" charset="0"/>
              </a:rPr>
              <a:t>Library</a:t>
            </a: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erlin Sans FB" panose="020E0602020502020306" pitchFamily="34" charset="0"/>
              </a:rPr>
              <a:t>Preparatory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Berlin Sans FB" panose="020E0602020502020306" pitchFamily="34" charset="0"/>
              </a:rPr>
              <a:t>department</a:t>
            </a: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erlin Sans FB" panose="020E0602020502020306" pitchFamily="34" charset="0"/>
              </a:rPr>
              <a:t>Agro-biological complex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Berlin Sans FB" panose="020E0602020502020306" pitchFamily="34" charset="0"/>
            </a:endParaRPr>
          </a:p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Berlin Sans FB" panose="020E0602020502020306" pitchFamily="34" charset="0"/>
              </a:rPr>
              <a:t>Education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erlin Sans FB" panose="020E0602020502020306" pitchFamily="34" charset="0"/>
              </a:rPr>
              <a:t>and scientific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Berlin Sans FB" panose="020E0602020502020306" pitchFamily="34" charset="0"/>
              </a:rPr>
              <a:t>centre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erlin Sans FB" panose="020E0602020502020306" pitchFamily="34" charset="0"/>
              </a:rPr>
              <a:t> “Biodiversity”</a:t>
            </a: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erlin Sans FB" panose="020E0602020502020306" pitchFamily="34" charset="0"/>
              </a:rPr>
              <a:t>Centre for IT and digital transformations</a:t>
            </a: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erlin Sans FB" panose="020E0602020502020306" pitchFamily="34" charset="0"/>
              </a:rPr>
              <a:t>Centre of distance educational technologies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erlin Sans FB" panose="020E0602020502020306" pitchFamily="34" charset="0"/>
              </a:rPr>
              <a:t>Centre of continuous professional development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Berlin Sans FB" panose="020E0602020502020306" pitchFamily="34" charset="0"/>
              </a:rPr>
              <a:t>of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erlin Sans FB" panose="020E0602020502020306" pitchFamily="34" charset="0"/>
              </a:rPr>
              <a:t>educators</a:t>
            </a: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erlin Sans FB" panose="020E0602020502020306" pitchFamily="34" charset="0"/>
              </a:rPr>
              <a:t>Geologic and palaeontologic museum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erlin Sans FB" panose="020E0602020502020306" pitchFamily="34" charset="0"/>
              </a:rPr>
              <a:t>Museum of Ukrainian ornament</a:t>
            </a: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erlin Sans FB" panose="020E0602020502020306" pitchFamily="34" charset="0"/>
              </a:rPr>
              <a:t>Technology transfer center</a:t>
            </a:r>
          </a:p>
          <a:p>
            <a:endParaRPr lang="en-US" sz="32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474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F4BF267-71E5-DBB5-267B-82A29A22223A}"/>
              </a:ext>
            </a:extLst>
          </p:cNvPr>
          <p:cNvSpPr txBox="1"/>
          <p:nvPr/>
        </p:nvSpPr>
        <p:spPr>
          <a:xfrm>
            <a:off x="335360" y="241213"/>
            <a:ext cx="1080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sz="2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The</a:t>
            </a:r>
            <a:r>
              <a:rPr lang="ru-UA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University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modern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interactive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centers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erlin Sans FB" panose="020E0602020502020306" pitchFamily="34" charset="0"/>
              </a:rPr>
              <a:t>and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laboratories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Berlin Sans FB" panose="020E0602020502020306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356473-C459-A58D-0AC9-041AB33BBA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890" y="116633"/>
            <a:ext cx="1060773" cy="6480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4031AE-E376-2AB6-C91F-BD188E42692E}"/>
              </a:ext>
            </a:extLst>
          </p:cNvPr>
          <p:cNvSpPr txBox="1"/>
          <p:nvPr/>
        </p:nvSpPr>
        <p:spPr>
          <a:xfrm>
            <a:off x="551384" y="1052736"/>
            <a:ext cx="10801200" cy="6047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ensure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achievement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goals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defined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by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educational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programs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program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erlin Sans FB" panose="020E0602020502020306" pitchFamily="34" charset="0"/>
              </a:rPr>
              <a:t>outcomes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carry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out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scientific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erlin Sans FB" panose="020E0602020502020306" pitchFamily="34" charset="0"/>
              </a:rPr>
              <a:t>,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method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Berlin Sans FB" panose="020E0602020502020306" pitchFamily="34" charset="0"/>
              </a:rPr>
              <a:t>ological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educational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organizational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activities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work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on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expansion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University's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international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relations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increase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effectiveness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professional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personal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growth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all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erlin Sans FB" panose="020E0602020502020306" pitchFamily="34" charset="0"/>
              </a:rPr>
              <a:t> the participants of the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educational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erlin Sans FB" panose="020E0602020502020306" pitchFamily="34" charset="0"/>
              </a:rPr>
              <a:t> process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develop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introduce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innovations</a:t>
            </a:r>
            <a:r>
              <a:rPr lang="ru-UA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erlin Sans FB" panose="020E0602020502020306" pitchFamily="34" charset="0"/>
              </a:rPr>
              <a:t>and </a:t>
            </a:r>
            <a:r>
              <a:rPr lang="ru-UA" sz="2800" dirty="0" err="1">
                <a:solidFill>
                  <a:schemeClr val="accent5">
                    <a:lumMod val="50000"/>
                  </a:schemeClr>
                </a:solidFill>
              </a:rPr>
              <a:t>technologies</a:t>
            </a:r>
            <a:endParaRPr lang="ru-UA" sz="28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2800" dirty="0">
              <a:solidFill>
                <a:schemeClr val="accent5">
                  <a:lumMod val="50000"/>
                </a:schemeClr>
              </a:solidFill>
              <a:latin typeface="Berlin Sans FB" panose="020E0602020502020306" pitchFamily="34" charset="0"/>
            </a:endParaRPr>
          </a:p>
          <a:p>
            <a:endParaRPr lang="en-US" sz="32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937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4582A8-8F6E-7245-232F-F04B695E7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4BF267-71E5-DBB5-267B-82A29A22223A}"/>
              </a:ext>
            </a:extLst>
          </p:cNvPr>
          <p:cNvSpPr txBox="1"/>
          <p:nvPr/>
        </p:nvSpPr>
        <p:spPr>
          <a:xfrm>
            <a:off x="6168008" y="1340768"/>
            <a:ext cx="5184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Laboratory of health psychology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356473-C459-A58D-0AC9-041AB33BB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890" y="116633"/>
            <a:ext cx="1060773" cy="6480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4031AE-E376-2AB6-C91F-BD188E42692E}"/>
              </a:ext>
            </a:extLst>
          </p:cNvPr>
          <p:cNvSpPr txBox="1"/>
          <p:nvPr/>
        </p:nvSpPr>
        <p:spPr>
          <a:xfrm>
            <a:off x="6168008" y="4365104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Laboratory of psychophysiological research</a:t>
            </a:r>
          </a:p>
        </p:txBody>
      </p:sp>
    </p:spTree>
    <p:extLst>
      <p:ext uri="{BB962C8B-B14F-4D97-AF65-F5344CB8AC3E}">
        <p14:creationId xmlns:p14="http://schemas.microsoft.com/office/powerpoint/2010/main" val="2428320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A635C0-37F0-28ED-C977-3D7EAE235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087BA8-6219-814C-E9E3-1414B364E1B8}"/>
              </a:ext>
            </a:extLst>
          </p:cNvPr>
          <p:cNvSpPr txBox="1"/>
          <p:nvPr/>
        </p:nvSpPr>
        <p:spPr>
          <a:xfrm>
            <a:off x="6168008" y="4581128"/>
            <a:ext cx="5184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Pedagogical laboratory of primary school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30ADB5-6551-3FDF-2980-388477A16AB2}"/>
              </a:ext>
            </a:extLst>
          </p:cNvPr>
          <p:cNvSpPr txBox="1"/>
          <p:nvPr/>
        </p:nvSpPr>
        <p:spPr>
          <a:xfrm>
            <a:off x="6168008" y="1505948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STEAM-laboratory</a:t>
            </a:r>
            <a:endParaRPr lang="uk-UA" sz="28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1F92B9-661F-59C6-F93B-BEA192BA41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890" y="116633"/>
            <a:ext cx="1060773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80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83E8EF-1D0B-F395-A3DB-62C03550D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6C8B8F-8BB2-97E0-9FFD-86E8FBB04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890" y="116633"/>
            <a:ext cx="1060773" cy="6480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9AAF8A-1DF6-6BE4-B628-AE5B8C429A78}"/>
              </a:ext>
            </a:extLst>
          </p:cNvPr>
          <p:cNvSpPr txBox="1"/>
          <p:nvPr/>
        </p:nvSpPr>
        <p:spPr>
          <a:xfrm>
            <a:off x="6168008" y="4293096"/>
            <a:ext cx="5184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Laboratory of hotel and restaurant business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B90DA2-5A3C-E574-7A85-CAFB58C6ECAE}"/>
              </a:ext>
            </a:extLst>
          </p:cNvPr>
          <p:cNvSpPr txBox="1"/>
          <p:nvPr/>
        </p:nvSpPr>
        <p:spPr>
          <a:xfrm>
            <a:off x="6168008" y="1189717"/>
            <a:ext cx="51845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Educational and scientific center of socio-cultural development of a child's personality</a:t>
            </a:r>
          </a:p>
        </p:txBody>
      </p:sp>
    </p:spTree>
    <p:extLst>
      <p:ext uri="{BB962C8B-B14F-4D97-AF65-F5344CB8AC3E}">
        <p14:creationId xmlns:p14="http://schemas.microsoft.com/office/powerpoint/2010/main" val="2172027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B26D6D-0B24-4699-19E8-32CBFEC49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B117CF-BDD3-1411-EC7B-6959B76737B4}"/>
              </a:ext>
            </a:extLst>
          </p:cNvPr>
          <p:cNvSpPr txBox="1"/>
          <p:nvPr/>
        </p:nvSpPr>
        <p:spPr>
          <a:xfrm>
            <a:off x="6168008" y="4640123"/>
            <a:ext cx="5184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Center for Sociological Research</a:t>
            </a:r>
            <a:endParaRPr lang="uk-UA" sz="28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73CAF9-40EC-C20F-7D2F-FA27CF8C4A8A}"/>
              </a:ext>
            </a:extLst>
          </p:cNvPr>
          <p:cNvSpPr txBox="1"/>
          <p:nvPr/>
        </p:nvSpPr>
        <p:spPr>
          <a:xfrm>
            <a:off x="6096000" y="1263770"/>
            <a:ext cx="5184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Laboratory of innovative technologies in tourism</a:t>
            </a:r>
            <a:endParaRPr lang="uk-UA" sz="28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9BB34B-DC88-93E4-F570-202B3A760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890" y="116633"/>
            <a:ext cx="1060773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05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50CFC2-8D39-97BA-7118-440E8BE60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C974398-7A51-B7AD-7039-81E45A5A55F4}"/>
              </a:ext>
            </a:extLst>
          </p:cNvPr>
          <p:cNvSpPr/>
          <p:nvPr/>
        </p:nvSpPr>
        <p:spPr>
          <a:xfrm>
            <a:off x="11064552" y="0"/>
            <a:ext cx="1126686" cy="119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A0607A-800C-B491-AAE0-BEBD6B23FB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890" y="116633"/>
            <a:ext cx="1060773" cy="6480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DE0BCA-79A7-8B61-44F2-2BED84056D8E}"/>
              </a:ext>
            </a:extLst>
          </p:cNvPr>
          <p:cNvSpPr txBox="1"/>
          <p:nvPr/>
        </p:nvSpPr>
        <p:spPr>
          <a:xfrm>
            <a:off x="6096000" y="2427303"/>
            <a:ext cx="5184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Laboratory of analytical control and molecular genetic research</a:t>
            </a:r>
          </a:p>
        </p:txBody>
      </p:sp>
    </p:spTree>
    <p:extLst>
      <p:ext uri="{BB962C8B-B14F-4D97-AF65-F5344CB8AC3E}">
        <p14:creationId xmlns:p14="http://schemas.microsoft.com/office/powerpoint/2010/main" val="220428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0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-10345"/>
            <a:ext cx="8229600" cy="114300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Relocation of BK MSPU</a:t>
            </a:r>
            <a:endParaRPr lang="ru-RU" dirty="0"/>
          </a:p>
        </p:txBody>
      </p:sp>
      <p:pic>
        <p:nvPicPr>
          <p:cNvPr id="4098" name="Picture 2" descr="D:\Desktop\НА та QAA 08.09.22\1_12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691" y="2766991"/>
            <a:ext cx="6106763" cy="4073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1" y="1132655"/>
            <a:ext cx="5972379" cy="4037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B520D7-8E28-4DE1-A2CA-A1ABAE3A89DB}"/>
              </a:ext>
            </a:extLst>
          </p:cNvPr>
          <p:cNvSpPr txBox="1"/>
          <p:nvPr/>
        </p:nvSpPr>
        <p:spPr>
          <a:xfrm>
            <a:off x="976045" y="5609690"/>
            <a:ext cx="3106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From </a:t>
            </a:r>
            <a:r>
              <a:rPr lang="en-US" sz="2800" dirty="0" err="1">
                <a:latin typeface="Arial Black" panose="020B0A04020102020204" pitchFamily="34" charset="0"/>
              </a:rPr>
              <a:t>Melitopol</a:t>
            </a:r>
            <a:endParaRPr lang="ru-UA" sz="2800" dirty="0"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AEA149-2780-4728-8783-7B92CF0C382C}"/>
              </a:ext>
            </a:extLst>
          </p:cNvPr>
          <p:cNvSpPr txBox="1"/>
          <p:nvPr/>
        </p:nvSpPr>
        <p:spPr>
          <a:xfrm>
            <a:off x="6431734" y="963881"/>
            <a:ext cx="548733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To </a:t>
            </a:r>
            <a:r>
              <a:rPr lang="en-US" sz="2800" dirty="0" err="1">
                <a:latin typeface="Arial Black" panose="020B0A04020102020204" pitchFamily="34" charset="0"/>
              </a:rPr>
              <a:t>Zaporizhzhia</a:t>
            </a:r>
            <a:r>
              <a:rPr lang="en-US" sz="2800" dirty="0">
                <a:latin typeface="Arial Black" panose="020B0A04020102020204" pitchFamily="34" charset="0"/>
              </a:rPr>
              <a:t>, 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to </a:t>
            </a:r>
            <a:r>
              <a:rPr lang="en-US" sz="2800" dirty="0" err="1">
                <a:latin typeface="Arial Black" panose="020B0A04020102020204" pitchFamily="34" charset="0"/>
              </a:rPr>
              <a:t>Khortytsia</a:t>
            </a:r>
            <a:r>
              <a:rPr lang="en-US" sz="2800" dirty="0">
                <a:latin typeface="Arial Black" panose="020B0A04020102020204" pitchFamily="34" charset="0"/>
              </a:rPr>
              <a:t> National 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Educational-Rehabilitation 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Academy</a:t>
            </a:r>
            <a:endParaRPr lang="ru-UA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358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C974398-7A51-B7AD-7039-81E45A5A55F4}"/>
              </a:ext>
            </a:extLst>
          </p:cNvPr>
          <p:cNvSpPr/>
          <p:nvPr/>
        </p:nvSpPr>
        <p:spPr>
          <a:xfrm>
            <a:off x="11064552" y="0"/>
            <a:ext cx="1126686" cy="119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A0607A-800C-B491-AAE0-BEBD6B23FB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890" y="116633"/>
            <a:ext cx="1060773" cy="64807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EDDC26D-61A7-42CC-A29A-B8F0AB2A58CF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214798"/>
                </a:solidFill>
                <a:latin typeface="Arial Black" panose="020B0A04020102020204" pitchFamily="34" charset="0"/>
                <a:ea typeface="+mn-ea"/>
                <a:cs typeface="+mn-cs"/>
              </a:rPr>
              <a:t>Needs for further development</a:t>
            </a:r>
            <a:endParaRPr lang="ru-UA" sz="3600" dirty="0">
              <a:solidFill>
                <a:srgbClr val="214798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" name="Місце для вмісту 2">
            <a:extLst>
              <a:ext uri="{FF2B5EF4-FFF2-40B4-BE49-F238E27FC236}">
                <a16:creationId xmlns:a16="http://schemas.microsoft.com/office/drawing/2014/main" id="{A3EC91E0-07C2-4D4D-8A2F-D80061E02F53}"/>
              </a:ext>
            </a:extLst>
          </p:cNvPr>
          <p:cNvSpPr txBox="1">
            <a:spLocks/>
          </p:cNvSpPr>
          <p:nvPr/>
        </p:nvSpPr>
        <p:spPr>
          <a:xfrm>
            <a:off x="500137" y="1825625"/>
            <a:ext cx="10853663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Arial Black" panose="020B0A04020102020204" pitchFamily="34" charset="0"/>
              </a:rPr>
              <a:t>Equipment</a:t>
            </a:r>
          </a:p>
          <a:p>
            <a:r>
              <a:rPr lang="en-US" sz="2600" dirty="0">
                <a:latin typeface="Arial Black" panose="020B0A04020102020204" pitchFamily="34" charset="0"/>
              </a:rPr>
              <a:t>Software and hardware</a:t>
            </a:r>
          </a:p>
          <a:p>
            <a:r>
              <a:rPr lang="en-US" sz="2600" dirty="0">
                <a:latin typeface="Arial Black" panose="020B0A04020102020204" pitchFamily="34" charset="0"/>
              </a:rPr>
              <a:t>Joint projects</a:t>
            </a:r>
          </a:p>
          <a:p>
            <a:r>
              <a:rPr lang="en-US" sz="2600" dirty="0">
                <a:latin typeface="Arial Black" panose="020B0A04020102020204" pitchFamily="34" charset="0"/>
              </a:rPr>
              <a:t>Joint publications</a:t>
            </a:r>
            <a:endParaRPr lang="uk-UA" sz="2600" dirty="0">
              <a:latin typeface="Arial Black" panose="020B0A04020102020204" pitchFamily="34" charset="0"/>
            </a:endParaRPr>
          </a:p>
          <a:p>
            <a:r>
              <a:rPr lang="en-US" sz="2600" dirty="0">
                <a:latin typeface="Arial Black" panose="020B0A04020102020204" pitchFamily="34" charset="0"/>
              </a:rPr>
              <a:t>Joint conferences, symposia and other events</a:t>
            </a:r>
          </a:p>
          <a:p>
            <a:r>
              <a:rPr lang="en-US" sz="2600" dirty="0">
                <a:latin typeface="Arial Black" panose="020B0A04020102020204" pitchFamily="34" charset="0"/>
              </a:rPr>
              <a:t>Visiting lecturers</a:t>
            </a:r>
          </a:p>
          <a:p>
            <a:r>
              <a:rPr lang="en-US" sz="2600" dirty="0">
                <a:latin typeface="Arial Black" panose="020B0A04020102020204" pitchFamily="34" charset="0"/>
              </a:rPr>
              <a:t>Academic and scientific exchange for students and staff</a:t>
            </a:r>
          </a:p>
          <a:p>
            <a:r>
              <a:rPr lang="en-US" sz="2600" dirty="0">
                <a:latin typeface="Arial Black" panose="020B0A04020102020204" pitchFamily="34" charset="0"/>
              </a:rPr>
              <a:t>Study visits to European universities</a:t>
            </a:r>
          </a:p>
          <a:p>
            <a:r>
              <a:rPr lang="en-US" sz="2600" dirty="0">
                <a:latin typeface="Arial Black" panose="020B0A04020102020204" pitchFamily="34" charset="0"/>
              </a:rPr>
              <a:t>Access to virtual laboratories, libraries, databases</a:t>
            </a: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229721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 </a:t>
            </a:r>
          </a:p>
        </p:txBody>
      </p:sp>
      <p:sp>
        <p:nvSpPr>
          <p:cNvPr id="4" name="AutoShape 5" descr="C:\Users\KAFEDRA\Desktop\%D0%9B%D0%9E%D0%93%D0%9E%D0%A2%D0%98%D0%9F%D0%AB\258002_38f855d067e44d9b9462f9f5c2e2321e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C:\Users\KAFEDRA\Desktop\%D0%9B%D0%9E%D0%93%D0%9E%D0%A2%D0%98%D0%9F%D0%AB\258002_38f855d067e44d9b9462f9f5c2e2321e_mv2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C:\Users\KAFEDRA\Desktop\%D0%9B%D0%9E%D0%93%D0%9E%D0%A2%D0%98%D0%9F%D0%AB\258002_38f855d067e44d9b9462f9f5c2e2321e_mv2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E9A3F5B-62A6-8DA9-19CA-E1E56550D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8" name="AutoShape 11" descr="C:\Users\KAFEDRA\Desktop\%D0%9B%D0%9E%D0%93%D0%9E%D0%A2%D0%98%D0%9F%D0%AB\258002_38f855d067e44d9b9462f9f5c2e2321e_mv2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3" descr="C:\Users\KAFEDRA\Desktop\%D0%9B%D0%9E%D0%93%D0%9E%D0%A2%D0%98%D0%9F%D0%AB\258002_38f855d067e44d9b9462f9f5c2e2321e_mv2.webp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40B74F-F816-A119-74F3-EC2740CCDD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060848"/>
            <a:ext cx="2593003" cy="15841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2D9B345-C895-FB4F-9B04-B59DEE380C97}"/>
              </a:ext>
            </a:extLst>
          </p:cNvPr>
          <p:cNvSpPr txBox="1"/>
          <p:nvPr/>
        </p:nvSpPr>
        <p:spPr>
          <a:xfrm>
            <a:off x="1151056" y="548680"/>
            <a:ext cx="1012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cap="all">
                <a:solidFill>
                  <a:srgbClr val="214798"/>
                </a:solidFill>
                <a:latin typeface="Arial Black" panose="020B0A04020102020204" pitchFamily="34" charset="0"/>
              </a:rPr>
              <a:t>We are open to cooperation</a:t>
            </a:r>
            <a:endParaRPr lang="x-none" sz="4000" cap="all" dirty="0">
              <a:solidFill>
                <a:srgbClr val="214798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F3DCCAC-81C5-E782-8755-C84951114D3C}"/>
              </a:ext>
            </a:extLst>
          </p:cNvPr>
          <p:cNvSpPr/>
          <p:nvPr/>
        </p:nvSpPr>
        <p:spPr>
          <a:xfrm>
            <a:off x="839416" y="4221088"/>
            <a:ext cx="2160240" cy="2271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7C8C0DB-C6DF-8FFE-34D4-7C21B790C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62" y="4227056"/>
            <a:ext cx="1989797" cy="193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44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D9D360-63DB-6C28-4914-378924DE6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5B7069-9764-1B8C-A77B-E06C69C4F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658559"/>
            <a:ext cx="2237155" cy="13681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BAD6E6-6803-550C-67ED-94660484D850}"/>
              </a:ext>
            </a:extLst>
          </p:cNvPr>
          <p:cNvSpPr txBox="1"/>
          <p:nvPr/>
        </p:nvSpPr>
        <p:spPr>
          <a:xfrm>
            <a:off x="479376" y="2725757"/>
            <a:ext cx="63367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Bogdan Khmelnitsky </a:t>
            </a:r>
            <a:r>
              <a:rPr lang="en-US" sz="2800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Melitopol</a:t>
            </a: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State Pedagogical University</a:t>
            </a:r>
          </a:p>
          <a:p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is a community of researchers and educators based on innovative ideas and open dialogue.</a:t>
            </a:r>
          </a:p>
          <a:p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The University starts its history from 1923 and is celebrating 100</a:t>
            </a:r>
            <a:r>
              <a:rPr lang="en-US" sz="2400" baseline="30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anniversary this year. </a:t>
            </a:r>
            <a:endParaRPr lang="uk-UA" sz="24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723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35D7AE88-90A8-C53D-86A0-36502E345B68}"/>
              </a:ext>
            </a:extLst>
          </p:cNvPr>
          <p:cNvSpPr/>
          <p:nvPr/>
        </p:nvSpPr>
        <p:spPr>
          <a:xfrm>
            <a:off x="775930" y="1268761"/>
            <a:ext cx="3544417" cy="2160240"/>
          </a:xfrm>
          <a:custGeom>
            <a:avLst/>
            <a:gdLst>
              <a:gd name="connsiteX0" fmla="*/ 15787 w 3379729"/>
              <a:gd name="connsiteY0" fmla="*/ 384902 h 2007040"/>
              <a:gd name="connsiteX1" fmla="*/ 493768 w 3379729"/>
              <a:gd name="connsiteY1" fmla="*/ 439 h 2007040"/>
              <a:gd name="connsiteX2" fmla="*/ 1543250 w 3379729"/>
              <a:gd name="connsiteY2" fmla="*/ 332948 h 2007040"/>
              <a:gd name="connsiteX3" fmla="*/ 1834196 w 3379729"/>
              <a:gd name="connsiteY3" fmla="*/ 1330475 h 2007040"/>
              <a:gd name="connsiteX4" fmla="*/ 2977196 w 3379729"/>
              <a:gd name="connsiteY4" fmla="*/ 1673375 h 2007040"/>
              <a:gd name="connsiteX5" fmla="*/ 3372050 w 3379729"/>
              <a:gd name="connsiteY5" fmla="*/ 1205784 h 2007040"/>
              <a:gd name="connsiteX6" fmla="*/ 2686250 w 3379729"/>
              <a:gd name="connsiteY6" fmla="*/ 1953929 h 2007040"/>
              <a:gd name="connsiteX7" fmla="*/ 1792632 w 3379729"/>
              <a:gd name="connsiteY7" fmla="*/ 1901975 h 2007040"/>
              <a:gd name="connsiteX8" fmla="*/ 1428950 w 3379729"/>
              <a:gd name="connsiteY8" fmla="*/ 1548684 h 2007040"/>
              <a:gd name="connsiteX9" fmla="*/ 1273087 w 3379729"/>
              <a:gd name="connsiteY9" fmla="*/ 1091484 h 2007040"/>
              <a:gd name="connsiteX10" fmla="*/ 1034096 w 3379729"/>
              <a:gd name="connsiteY10" fmla="*/ 644675 h 2007040"/>
              <a:gd name="connsiteX11" fmla="*/ 15787 w 3379729"/>
              <a:gd name="connsiteY11" fmla="*/ 384902 h 2007040"/>
              <a:gd name="connsiteX0" fmla="*/ 15787 w 3379729"/>
              <a:gd name="connsiteY0" fmla="*/ 385770 h 2007908"/>
              <a:gd name="connsiteX1" fmla="*/ 493768 w 3379729"/>
              <a:gd name="connsiteY1" fmla="*/ 1307 h 2007908"/>
              <a:gd name="connsiteX2" fmla="*/ 1543250 w 3379729"/>
              <a:gd name="connsiteY2" fmla="*/ 303336 h 2007908"/>
              <a:gd name="connsiteX3" fmla="*/ 1834196 w 3379729"/>
              <a:gd name="connsiteY3" fmla="*/ 1331343 h 2007908"/>
              <a:gd name="connsiteX4" fmla="*/ 2977196 w 3379729"/>
              <a:gd name="connsiteY4" fmla="*/ 1674243 h 2007908"/>
              <a:gd name="connsiteX5" fmla="*/ 3372050 w 3379729"/>
              <a:gd name="connsiteY5" fmla="*/ 1206652 h 2007908"/>
              <a:gd name="connsiteX6" fmla="*/ 2686250 w 3379729"/>
              <a:gd name="connsiteY6" fmla="*/ 1954797 h 2007908"/>
              <a:gd name="connsiteX7" fmla="*/ 1792632 w 3379729"/>
              <a:gd name="connsiteY7" fmla="*/ 1902843 h 2007908"/>
              <a:gd name="connsiteX8" fmla="*/ 1428950 w 3379729"/>
              <a:gd name="connsiteY8" fmla="*/ 1549552 h 2007908"/>
              <a:gd name="connsiteX9" fmla="*/ 1273087 w 3379729"/>
              <a:gd name="connsiteY9" fmla="*/ 1092352 h 2007908"/>
              <a:gd name="connsiteX10" fmla="*/ 1034096 w 3379729"/>
              <a:gd name="connsiteY10" fmla="*/ 645543 h 2007908"/>
              <a:gd name="connsiteX11" fmla="*/ 15787 w 3379729"/>
              <a:gd name="connsiteY11" fmla="*/ 385770 h 2007908"/>
              <a:gd name="connsiteX0" fmla="*/ 3445 w 3367387"/>
              <a:gd name="connsiteY0" fmla="*/ 410963 h 2033101"/>
              <a:gd name="connsiteX1" fmla="*/ 720186 w 3367387"/>
              <a:gd name="connsiteY1" fmla="*/ 1100 h 2033101"/>
              <a:gd name="connsiteX2" fmla="*/ 1530908 w 3367387"/>
              <a:gd name="connsiteY2" fmla="*/ 328529 h 2033101"/>
              <a:gd name="connsiteX3" fmla="*/ 1821854 w 3367387"/>
              <a:gd name="connsiteY3" fmla="*/ 1356536 h 2033101"/>
              <a:gd name="connsiteX4" fmla="*/ 2964854 w 3367387"/>
              <a:gd name="connsiteY4" fmla="*/ 1699436 h 2033101"/>
              <a:gd name="connsiteX5" fmla="*/ 3359708 w 3367387"/>
              <a:gd name="connsiteY5" fmla="*/ 1231845 h 2033101"/>
              <a:gd name="connsiteX6" fmla="*/ 2673908 w 3367387"/>
              <a:gd name="connsiteY6" fmla="*/ 1979990 h 2033101"/>
              <a:gd name="connsiteX7" fmla="*/ 1780290 w 3367387"/>
              <a:gd name="connsiteY7" fmla="*/ 1928036 h 2033101"/>
              <a:gd name="connsiteX8" fmla="*/ 1416608 w 3367387"/>
              <a:gd name="connsiteY8" fmla="*/ 1574745 h 2033101"/>
              <a:gd name="connsiteX9" fmla="*/ 1260745 w 3367387"/>
              <a:gd name="connsiteY9" fmla="*/ 1117545 h 2033101"/>
              <a:gd name="connsiteX10" fmla="*/ 1021754 w 3367387"/>
              <a:gd name="connsiteY10" fmla="*/ 670736 h 2033101"/>
              <a:gd name="connsiteX11" fmla="*/ 3445 w 3367387"/>
              <a:gd name="connsiteY11" fmla="*/ 410963 h 2033101"/>
              <a:gd name="connsiteX0" fmla="*/ 3366 w 3382548"/>
              <a:gd name="connsiteY0" fmla="*/ 369539 h 2032317"/>
              <a:gd name="connsiteX1" fmla="*/ 735347 w 3382548"/>
              <a:gd name="connsiteY1" fmla="*/ 316 h 2032317"/>
              <a:gd name="connsiteX2" fmla="*/ 1546069 w 3382548"/>
              <a:gd name="connsiteY2" fmla="*/ 327745 h 2032317"/>
              <a:gd name="connsiteX3" fmla="*/ 1837015 w 3382548"/>
              <a:gd name="connsiteY3" fmla="*/ 1355752 h 2032317"/>
              <a:gd name="connsiteX4" fmla="*/ 2980015 w 3382548"/>
              <a:gd name="connsiteY4" fmla="*/ 1698652 h 2032317"/>
              <a:gd name="connsiteX5" fmla="*/ 3374869 w 3382548"/>
              <a:gd name="connsiteY5" fmla="*/ 1231061 h 2032317"/>
              <a:gd name="connsiteX6" fmla="*/ 2689069 w 3382548"/>
              <a:gd name="connsiteY6" fmla="*/ 1979206 h 2032317"/>
              <a:gd name="connsiteX7" fmla="*/ 1795451 w 3382548"/>
              <a:gd name="connsiteY7" fmla="*/ 1927252 h 2032317"/>
              <a:gd name="connsiteX8" fmla="*/ 1431769 w 3382548"/>
              <a:gd name="connsiteY8" fmla="*/ 1573961 h 2032317"/>
              <a:gd name="connsiteX9" fmla="*/ 1275906 w 3382548"/>
              <a:gd name="connsiteY9" fmla="*/ 1116761 h 2032317"/>
              <a:gd name="connsiteX10" fmla="*/ 1036915 w 3382548"/>
              <a:gd name="connsiteY10" fmla="*/ 669952 h 2032317"/>
              <a:gd name="connsiteX11" fmla="*/ 3366 w 3382548"/>
              <a:gd name="connsiteY11" fmla="*/ 369539 h 2032317"/>
              <a:gd name="connsiteX0" fmla="*/ 3366 w 3381687"/>
              <a:gd name="connsiteY0" fmla="*/ 369520 h 2032298"/>
              <a:gd name="connsiteX1" fmla="*/ 735347 w 3381687"/>
              <a:gd name="connsiteY1" fmla="*/ 297 h 2032298"/>
              <a:gd name="connsiteX2" fmla="*/ 1546069 w 3381687"/>
              <a:gd name="connsiteY2" fmla="*/ 327726 h 2032298"/>
              <a:gd name="connsiteX3" fmla="*/ 2024975 w 3381687"/>
              <a:gd name="connsiteY3" fmla="*/ 1310013 h 2032298"/>
              <a:gd name="connsiteX4" fmla="*/ 2980015 w 3381687"/>
              <a:gd name="connsiteY4" fmla="*/ 1698633 h 2032298"/>
              <a:gd name="connsiteX5" fmla="*/ 3374869 w 3381687"/>
              <a:gd name="connsiteY5" fmla="*/ 1231042 h 2032298"/>
              <a:gd name="connsiteX6" fmla="*/ 2689069 w 3381687"/>
              <a:gd name="connsiteY6" fmla="*/ 1979187 h 2032298"/>
              <a:gd name="connsiteX7" fmla="*/ 1795451 w 3381687"/>
              <a:gd name="connsiteY7" fmla="*/ 1927233 h 2032298"/>
              <a:gd name="connsiteX8" fmla="*/ 1431769 w 3381687"/>
              <a:gd name="connsiteY8" fmla="*/ 1573942 h 2032298"/>
              <a:gd name="connsiteX9" fmla="*/ 1275906 w 3381687"/>
              <a:gd name="connsiteY9" fmla="*/ 1116742 h 2032298"/>
              <a:gd name="connsiteX10" fmla="*/ 1036915 w 3381687"/>
              <a:gd name="connsiteY10" fmla="*/ 669933 h 2032298"/>
              <a:gd name="connsiteX11" fmla="*/ 3366 w 3381687"/>
              <a:gd name="connsiteY11" fmla="*/ 369520 h 2032298"/>
              <a:gd name="connsiteX0" fmla="*/ 3366 w 3377964"/>
              <a:gd name="connsiteY0" fmla="*/ 369520 h 2032298"/>
              <a:gd name="connsiteX1" fmla="*/ 735347 w 3377964"/>
              <a:gd name="connsiteY1" fmla="*/ 297 h 2032298"/>
              <a:gd name="connsiteX2" fmla="*/ 1546069 w 3377964"/>
              <a:gd name="connsiteY2" fmla="*/ 327726 h 2032298"/>
              <a:gd name="connsiteX3" fmla="*/ 2024975 w 3377964"/>
              <a:gd name="connsiteY3" fmla="*/ 1310013 h 2032298"/>
              <a:gd name="connsiteX4" fmla="*/ 2903815 w 3377964"/>
              <a:gd name="connsiteY4" fmla="*/ 1591953 h 2032298"/>
              <a:gd name="connsiteX5" fmla="*/ 3374869 w 3377964"/>
              <a:gd name="connsiteY5" fmla="*/ 1231042 h 2032298"/>
              <a:gd name="connsiteX6" fmla="*/ 2689069 w 3377964"/>
              <a:gd name="connsiteY6" fmla="*/ 1979187 h 2032298"/>
              <a:gd name="connsiteX7" fmla="*/ 1795451 w 3377964"/>
              <a:gd name="connsiteY7" fmla="*/ 1927233 h 2032298"/>
              <a:gd name="connsiteX8" fmla="*/ 1431769 w 3377964"/>
              <a:gd name="connsiteY8" fmla="*/ 1573942 h 2032298"/>
              <a:gd name="connsiteX9" fmla="*/ 1275906 w 3377964"/>
              <a:gd name="connsiteY9" fmla="*/ 1116742 h 2032298"/>
              <a:gd name="connsiteX10" fmla="*/ 1036915 w 3377964"/>
              <a:gd name="connsiteY10" fmla="*/ 669933 h 2032298"/>
              <a:gd name="connsiteX11" fmla="*/ 3366 w 3377964"/>
              <a:gd name="connsiteY11" fmla="*/ 369520 h 2032298"/>
              <a:gd name="connsiteX0" fmla="*/ 3366 w 3377964"/>
              <a:gd name="connsiteY0" fmla="*/ 369520 h 2059660"/>
              <a:gd name="connsiteX1" fmla="*/ 735347 w 3377964"/>
              <a:gd name="connsiteY1" fmla="*/ 297 h 2059660"/>
              <a:gd name="connsiteX2" fmla="*/ 1546069 w 3377964"/>
              <a:gd name="connsiteY2" fmla="*/ 327726 h 2059660"/>
              <a:gd name="connsiteX3" fmla="*/ 2024975 w 3377964"/>
              <a:gd name="connsiteY3" fmla="*/ 1310013 h 2059660"/>
              <a:gd name="connsiteX4" fmla="*/ 2903815 w 3377964"/>
              <a:gd name="connsiteY4" fmla="*/ 1591953 h 2059660"/>
              <a:gd name="connsiteX5" fmla="*/ 3374869 w 3377964"/>
              <a:gd name="connsiteY5" fmla="*/ 1231042 h 2059660"/>
              <a:gd name="connsiteX6" fmla="*/ 2689069 w 3377964"/>
              <a:gd name="connsiteY6" fmla="*/ 1979187 h 2059660"/>
              <a:gd name="connsiteX7" fmla="*/ 1942771 w 3377964"/>
              <a:gd name="connsiteY7" fmla="*/ 1993273 h 2059660"/>
              <a:gd name="connsiteX8" fmla="*/ 1431769 w 3377964"/>
              <a:gd name="connsiteY8" fmla="*/ 1573942 h 2059660"/>
              <a:gd name="connsiteX9" fmla="*/ 1275906 w 3377964"/>
              <a:gd name="connsiteY9" fmla="*/ 1116742 h 2059660"/>
              <a:gd name="connsiteX10" fmla="*/ 1036915 w 3377964"/>
              <a:gd name="connsiteY10" fmla="*/ 669933 h 2059660"/>
              <a:gd name="connsiteX11" fmla="*/ 3366 w 3377964"/>
              <a:gd name="connsiteY11" fmla="*/ 369520 h 2059660"/>
              <a:gd name="connsiteX0" fmla="*/ 3366 w 3377964"/>
              <a:gd name="connsiteY0" fmla="*/ 369520 h 2058791"/>
              <a:gd name="connsiteX1" fmla="*/ 735347 w 3377964"/>
              <a:gd name="connsiteY1" fmla="*/ 297 h 2058791"/>
              <a:gd name="connsiteX2" fmla="*/ 1546069 w 3377964"/>
              <a:gd name="connsiteY2" fmla="*/ 327726 h 2058791"/>
              <a:gd name="connsiteX3" fmla="*/ 2024975 w 3377964"/>
              <a:gd name="connsiteY3" fmla="*/ 1310013 h 2058791"/>
              <a:gd name="connsiteX4" fmla="*/ 2903815 w 3377964"/>
              <a:gd name="connsiteY4" fmla="*/ 1591953 h 2058791"/>
              <a:gd name="connsiteX5" fmla="*/ 3374869 w 3377964"/>
              <a:gd name="connsiteY5" fmla="*/ 1231042 h 2058791"/>
              <a:gd name="connsiteX6" fmla="*/ 2689069 w 3377964"/>
              <a:gd name="connsiteY6" fmla="*/ 1979187 h 2058791"/>
              <a:gd name="connsiteX7" fmla="*/ 1942771 w 3377964"/>
              <a:gd name="connsiteY7" fmla="*/ 1993273 h 2058791"/>
              <a:gd name="connsiteX8" fmla="*/ 1401289 w 3377964"/>
              <a:gd name="connsiteY8" fmla="*/ 1589182 h 2058791"/>
              <a:gd name="connsiteX9" fmla="*/ 1275906 w 3377964"/>
              <a:gd name="connsiteY9" fmla="*/ 1116742 h 2058791"/>
              <a:gd name="connsiteX10" fmla="*/ 1036915 w 3377964"/>
              <a:gd name="connsiteY10" fmla="*/ 669933 h 2058791"/>
              <a:gd name="connsiteX11" fmla="*/ 3366 w 3377964"/>
              <a:gd name="connsiteY11" fmla="*/ 369520 h 2058791"/>
              <a:gd name="connsiteX0" fmla="*/ 3366 w 3377964"/>
              <a:gd name="connsiteY0" fmla="*/ 369520 h 2058791"/>
              <a:gd name="connsiteX1" fmla="*/ 735347 w 3377964"/>
              <a:gd name="connsiteY1" fmla="*/ 297 h 2058791"/>
              <a:gd name="connsiteX2" fmla="*/ 1546069 w 3377964"/>
              <a:gd name="connsiteY2" fmla="*/ 327726 h 2058791"/>
              <a:gd name="connsiteX3" fmla="*/ 2024975 w 3377964"/>
              <a:gd name="connsiteY3" fmla="*/ 1310013 h 2058791"/>
              <a:gd name="connsiteX4" fmla="*/ 2903815 w 3377964"/>
              <a:gd name="connsiteY4" fmla="*/ 1591953 h 2058791"/>
              <a:gd name="connsiteX5" fmla="*/ 3374869 w 3377964"/>
              <a:gd name="connsiteY5" fmla="*/ 1231042 h 2058791"/>
              <a:gd name="connsiteX6" fmla="*/ 2689069 w 3377964"/>
              <a:gd name="connsiteY6" fmla="*/ 1979187 h 2058791"/>
              <a:gd name="connsiteX7" fmla="*/ 1942771 w 3377964"/>
              <a:gd name="connsiteY7" fmla="*/ 1993273 h 2058791"/>
              <a:gd name="connsiteX8" fmla="*/ 1401289 w 3377964"/>
              <a:gd name="connsiteY8" fmla="*/ 1589182 h 2058791"/>
              <a:gd name="connsiteX9" fmla="*/ 1245426 w 3377964"/>
              <a:gd name="connsiteY9" fmla="*/ 1121822 h 2058791"/>
              <a:gd name="connsiteX10" fmla="*/ 1036915 w 3377964"/>
              <a:gd name="connsiteY10" fmla="*/ 669933 h 2058791"/>
              <a:gd name="connsiteX11" fmla="*/ 3366 w 3377964"/>
              <a:gd name="connsiteY11" fmla="*/ 369520 h 2058791"/>
              <a:gd name="connsiteX0" fmla="*/ 3366 w 3377964"/>
              <a:gd name="connsiteY0" fmla="*/ 369520 h 2058791"/>
              <a:gd name="connsiteX1" fmla="*/ 735347 w 3377964"/>
              <a:gd name="connsiteY1" fmla="*/ 297 h 2058791"/>
              <a:gd name="connsiteX2" fmla="*/ 1546069 w 3377964"/>
              <a:gd name="connsiteY2" fmla="*/ 327726 h 2058791"/>
              <a:gd name="connsiteX3" fmla="*/ 2024975 w 3377964"/>
              <a:gd name="connsiteY3" fmla="*/ 1310013 h 2058791"/>
              <a:gd name="connsiteX4" fmla="*/ 2903815 w 3377964"/>
              <a:gd name="connsiteY4" fmla="*/ 1591953 h 2058791"/>
              <a:gd name="connsiteX5" fmla="*/ 3374869 w 3377964"/>
              <a:gd name="connsiteY5" fmla="*/ 1231042 h 2058791"/>
              <a:gd name="connsiteX6" fmla="*/ 2689069 w 3377964"/>
              <a:gd name="connsiteY6" fmla="*/ 1979187 h 2058791"/>
              <a:gd name="connsiteX7" fmla="*/ 1942771 w 3377964"/>
              <a:gd name="connsiteY7" fmla="*/ 1993273 h 2058791"/>
              <a:gd name="connsiteX8" fmla="*/ 1401289 w 3377964"/>
              <a:gd name="connsiteY8" fmla="*/ 1589182 h 2058791"/>
              <a:gd name="connsiteX9" fmla="*/ 1245426 w 3377964"/>
              <a:gd name="connsiteY9" fmla="*/ 1121822 h 2058791"/>
              <a:gd name="connsiteX10" fmla="*/ 1036915 w 3377964"/>
              <a:gd name="connsiteY10" fmla="*/ 669933 h 2058791"/>
              <a:gd name="connsiteX11" fmla="*/ 3366 w 3377964"/>
              <a:gd name="connsiteY11" fmla="*/ 369520 h 2058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7964" h="2058791">
                <a:moveTo>
                  <a:pt x="3366" y="369520"/>
                </a:moveTo>
                <a:cubicBezTo>
                  <a:pt x="-46895" y="257914"/>
                  <a:pt x="478230" y="7263"/>
                  <a:pt x="735347" y="297"/>
                </a:cubicBezTo>
                <a:cubicBezTo>
                  <a:pt x="992464" y="-6669"/>
                  <a:pt x="1331131" y="109440"/>
                  <a:pt x="1546069" y="327726"/>
                </a:cubicBezTo>
                <a:cubicBezTo>
                  <a:pt x="1761007" y="546012"/>
                  <a:pt x="1798684" y="1099309"/>
                  <a:pt x="2024975" y="1310013"/>
                </a:cubicBezTo>
                <a:cubicBezTo>
                  <a:pt x="2251266" y="1520717"/>
                  <a:pt x="2678833" y="1605115"/>
                  <a:pt x="2903815" y="1591953"/>
                </a:cubicBezTo>
                <a:cubicBezTo>
                  <a:pt x="3128797" y="1578791"/>
                  <a:pt x="3410660" y="1166503"/>
                  <a:pt x="3374869" y="1231042"/>
                </a:cubicBezTo>
                <a:cubicBezTo>
                  <a:pt x="3339078" y="1295581"/>
                  <a:pt x="2927752" y="1852149"/>
                  <a:pt x="2689069" y="1979187"/>
                </a:cubicBezTo>
                <a:cubicBezTo>
                  <a:pt x="2450386" y="2106225"/>
                  <a:pt x="2157401" y="2058274"/>
                  <a:pt x="1942771" y="1993273"/>
                </a:cubicBezTo>
                <a:cubicBezTo>
                  <a:pt x="1728141" y="1928272"/>
                  <a:pt x="1517513" y="1734424"/>
                  <a:pt x="1401289" y="1589182"/>
                </a:cubicBezTo>
                <a:cubicBezTo>
                  <a:pt x="1285065" y="1443940"/>
                  <a:pt x="1285835" y="1292810"/>
                  <a:pt x="1245426" y="1121822"/>
                </a:cubicBezTo>
                <a:cubicBezTo>
                  <a:pt x="1179617" y="971154"/>
                  <a:pt x="1243925" y="795317"/>
                  <a:pt x="1036915" y="669933"/>
                </a:cubicBezTo>
                <a:cubicBezTo>
                  <a:pt x="829905" y="544549"/>
                  <a:pt x="53627" y="481126"/>
                  <a:pt x="3366" y="369520"/>
                </a:cubicBezTo>
                <a:close/>
              </a:path>
            </a:pathLst>
          </a:custGeom>
          <a:gradFill flip="none" rotWithShape="1">
            <a:gsLst>
              <a:gs pos="3000">
                <a:schemeClr val="accent2">
                  <a:lumMod val="75000"/>
                </a:schemeClr>
              </a:gs>
              <a:gs pos="38000">
                <a:srgbClr val="D5760C"/>
              </a:gs>
              <a:gs pos="100000">
                <a:srgbClr val="FFC0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CE2680A9-9B4B-146C-03D0-D16AF782F5D7}"/>
              </a:ext>
            </a:extLst>
          </p:cNvPr>
          <p:cNvSpPr/>
          <p:nvPr/>
        </p:nvSpPr>
        <p:spPr>
          <a:xfrm>
            <a:off x="280109" y="1412776"/>
            <a:ext cx="1912092" cy="186830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FF5A032F-ADF0-3BF4-5C43-174F85B55F22}"/>
              </a:ext>
            </a:extLst>
          </p:cNvPr>
          <p:cNvSpPr/>
          <p:nvPr/>
        </p:nvSpPr>
        <p:spPr>
          <a:xfrm>
            <a:off x="3159883" y="1268761"/>
            <a:ext cx="3544417" cy="2160240"/>
          </a:xfrm>
          <a:custGeom>
            <a:avLst/>
            <a:gdLst>
              <a:gd name="connsiteX0" fmla="*/ 15787 w 3379729"/>
              <a:gd name="connsiteY0" fmla="*/ 384902 h 2007040"/>
              <a:gd name="connsiteX1" fmla="*/ 493768 w 3379729"/>
              <a:gd name="connsiteY1" fmla="*/ 439 h 2007040"/>
              <a:gd name="connsiteX2" fmla="*/ 1543250 w 3379729"/>
              <a:gd name="connsiteY2" fmla="*/ 332948 h 2007040"/>
              <a:gd name="connsiteX3" fmla="*/ 1834196 w 3379729"/>
              <a:gd name="connsiteY3" fmla="*/ 1330475 h 2007040"/>
              <a:gd name="connsiteX4" fmla="*/ 2977196 w 3379729"/>
              <a:gd name="connsiteY4" fmla="*/ 1673375 h 2007040"/>
              <a:gd name="connsiteX5" fmla="*/ 3372050 w 3379729"/>
              <a:gd name="connsiteY5" fmla="*/ 1205784 h 2007040"/>
              <a:gd name="connsiteX6" fmla="*/ 2686250 w 3379729"/>
              <a:gd name="connsiteY6" fmla="*/ 1953929 h 2007040"/>
              <a:gd name="connsiteX7" fmla="*/ 1792632 w 3379729"/>
              <a:gd name="connsiteY7" fmla="*/ 1901975 h 2007040"/>
              <a:gd name="connsiteX8" fmla="*/ 1428950 w 3379729"/>
              <a:gd name="connsiteY8" fmla="*/ 1548684 h 2007040"/>
              <a:gd name="connsiteX9" fmla="*/ 1273087 w 3379729"/>
              <a:gd name="connsiteY9" fmla="*/ 1091484 h 2007040"/>
              <a:gd name="connsiteX10" fmla="*/ 1034096 w 3379729"/>
              <a:gd name="connsiteY10" fmla="*/ 644675 h 2007040"/>
              <a:gd name="connsiteX11" fmla="*/ 15787 w 3379729"/>
              <a:gd name="connsiteY11" fmla="*/ 384902 h 2007040"/>
              <a:gd name="connsiteX0" fmla="*/ 15787 w 3379729"/>
              <a:gd name="connsiteY0" fmla="*/ 385770 h 2007908"/>
              <a:gd name="connsiteX1" fmla="*/ 493768 w 3379729"/>
              <a:gd name="connsiteY1" fmla="*/ 1307 h 2007908"/>
              <a:gd name="connsiteX2" fmla="*/ 1543250 w 3379729"/>
              <a:gd name="connsiteY2" fmla="*/ 303336 h 2007908"/>
              <a:gd name="connsiteX3" fmla="*/ 1834196 w 3379729"/>
              <a:gd name="connsiteY3" fmla="*/ 1331343 h 2007908"/>
              <a:gd name="connsiteX4" fmla="*/ 2977196 w 3379729"/>
              <a:gd name="connsiteY4" fmla="*/ 1674243 h 2007908"/>
              <a:gd name="connsiteX5" fmla="*/ 3372050 w 3379729"/>
              <a:gd name="connsiteY5" fmla="*/ 1206652 h 2007908"/>
              <a:gd name="connsiteX6" fmla="*/ 2686250 w 3379729"/>
              <a:gd name="connsiteY6" fmla="*/ 1954797 h 2007908"/>
              <a:gd name="connsiteX7" fmla="*/ 1792632 w 3379729"/>
              <a:gd name="connsiteY7" fmla="*/ 1902843 h 2007908"/>
              <a:gd name="connsiteX8" fmla="*/ 1428950 w 3379729"/>
              <a:gd name="connsiteY8" fmla="*/ 1549552 h 2007908"/>
              <a:gd name="connsiteX9" fmla="*/ 1273087 w 3379729"/>
              <a:gd name="connsiteY9" fmla="*/ 1092352 h 2007908"/>
              <a:gd name="connsiteX10" fmla="*/ 1034096 w 3379729"/>
              <a:gd name="connsiteY10" fmla="*/ 645543 h 2007908"/>
              <a:gd name="connsiteX11" fmla="*/ 15787 w 3379729"/>
              <a:gd name="connsiteY11" fmla="*/ 385770 h 2007908"/>
              <a:gd name="connsiteX0" fmla="*/ 3445 w 3367387"/>
              <a:gd name="connsiteY0" fmla="*/ 410963 h 2033101"/>
              <a:gd name="connsiteX1" fmla="*/ 720186 w 3367387"/>
              <a:gd name="connsiteY1" fmla="*/ 1100 h 2033101"/>
              <a:gd name="connsiteX2" fmla="*/ 1530908 w 3367387"/>
              <a:gd name="connsiteY2" fmla="*/ 328529 h 2033101"/>
              <a:gd name="connsiteX3" fmla="*/ 1821854 w 3367387"/>
              <a:gd name="connsiteY3" fmla="*/ 1356536 h 2033101"/>
              <a:gd name="connsiteX4" fmla="*/ 2964854 w 3367387"/>
              <a:gd name="connsiteY4" fmla="*/ 1699436 h 2033101"/>
              <a:gd name="connsiteX5" fmla="*/ 3359708 w 3367387"/>
              <a:gd name="connsiteY5" fmla="*/ 1231845 h 2033101"/>
              <a:gd name="connsiteX6" fmla="*/ 2673908 w 3367387"/>
              <a:gd name="connsiteY6" fmla="*/ 1979990 h 2033101"/>
              <a:gd name="connsiteX7" fmla="*/ 1780290 w 3367387"/>
              <a:gd name="connsiteY7" fmla="*/ 1928036 h 2033101"/>
              <a:gd name="connsiteX8" fmla="*/ 1416608 w 3367387"/>
              <a:gd name="connsiteY8" fmla="*/ 1574745 h 2033101"/>
              <a:gd name="connsiteX9" fmla="*/ 1260745 w 3367387"/>
              <a:gd name="connsiteY9" fmla="*/ 1117545 h 2033101"/>
              <a:gd name="connsiteX10" fmla="*/ 1021754 w 3367387"/>
              <a:gd name="connsiteY10" fmla="*/ 670736 h 2033101"/>
              <a:gd name="connsiteX11" fmla="*/ 3445 w 3367387"/>
              <a:gd name="connsiteY11" fmla="*/ 410963 h 2033101"/>
              <a:gd name="connsiteX0" fmla="*/ 3366 w 3382548"/>
              <a:gd name="connsiteY0" fmla="*/ 369539 h 2032317"/>
              <a:gd name="connsiteX1" fmla="*/ 735347 w 3382548"/>
              <a:gd name="connsiteY1" fmla="*/ 316 h 2032317"/>
              <a:gd name="connsiteX2" fmla="*/ 1546069 w 3382548"/>
              <a:gd name="connsiteY2" fmla="*/ 327745 h 2032317"/>
              <a:gd name="connsiteX3" fmla="*/ 1837015 w 3382548"/>
              <a:gd name="connsiteY3" fmla="*/ 1355752 h 2032317"/>
              <a:gd name="connsiteX4" fmla="*/ 2980015 w 3382548"/>
              <a:gd name="connsiteY4" fmla="*/ 1698652 h 2032317"/>
              <a:gd name="connsiteX5" fmla="*/ 3374869 w 3382548"/>
              <a:gd name="connsiteY5" fmla="*/ 1231061 h 2032317"/>
              <a:gd name="connsiteX6" fmla="*/ 2689069 w 3382548"/>
              <a:gd name="connsiteY6" fmla="*/ 1979206 h 2032317"/>
              <a:gd name="connsiteX7" fmla="*/ 1795451 w 3382548"/>
              <a:gd name="connsiteY7" fmla="*/ 1927252 h 2032317"/>
              <a:gd name="connsiteX8" fmla="*/ 1431769 w 3382548"/>
              <a:gd name="connsiteY8" fmla="*/ 1573961 h 2032317"/>
              <a:gd name="connsiteX9" fmla="*/ 1275906 w 3382548"/>
              <a:gd name="connsiteY9" fmla="*/ 1116761 h 2032317"/>
              <a:gd name="connsiteX10" fmla="*/ 1036915 w 3382548"/>
              <a:gd name="connsiteY10" fmla="*/ 669952 h 2032317"/>
              <a:gd name="connsiteX11" fmla="*/ 3366 w 3382548"/>
              <a:gd name="connsiteY11" fmla="*/ 369539 h 2032317"/>
              <a:gd name="connsiteX0" fmla="*/ 3366 w 3381687"/>
              <a:gd name="connsiteY0" fmla="*/ 369520 h 2032298"/>
              <a:gd name="connsiteX1" fmla="*/ 735347 w 3381687"/>
              <a:gd name="connsiteY1" fmla="*/ 297 h 2032298"/>
              <a:gd name="connsiteX2" fmla="*/ 1546069 w 3381687"/>
              <a:gd name="connsiteY2" fmla="*/ 327726 h 2032298"/>
              <a:gd name="connsiteX3" fmla="*/ 2024975 w 3381687"/>
              <a:gd name="connsiteY3" fmla="*/ 1310013 h 2032298"/>
              <a:gd name="connsiteX4" fmla="*/ 2980015 w 3381687"/>
              <a:gd name="connsiteY4" fmla="*/ 1698633 h 2032298"/>
              <a:gd name="connsiteX5" fmla="*/ 3374869 w 3381687"/>
              <a:gd name="connsiteY5" fmla="*/ 1231042 h 2032298"/>
              <a:gd name="connsiteX6" fmla="*/ 2689069 w 3381687"/>
              <a:gd name="connsiteY6" fmla="*/ 1979187 h 2032298"/>
              <a:gd name="connsiteX7" fmla="*/ 1795451 w 3381687"/>
              <a:gd name="connsiteY7" fmla="*/ 1927233 h 2032298"/>
              <a:gd name="connsiteX8" fmla="*/ 1431769 w 3381687"/>
              <a:gd name="connsiteY8" fmla="*/ 1573942 h 2032298"/>
              <a:gd name="connsiteX9" fmla="*/ 1275906 w 3381687"/>
              <a:gd name="connsiteY9" fmla="*/ 1116742 h 2032298"/>
              <a:gd name="connsiteX10" fmla="*/ 1036915 w 3381687"/>
              <a:gd name="connsiteY10" fmla="*/ 669933 h 2032298"/>
              <a:gd name="connsiteX11" fmla="*/ 3366 w 3381687"/>
              <a:gd name="connsiteY11" fmla="*/ 369520 h 2032298"/>
              <a:gd name="connsiteX0" fmla="*/ 3366 w 3377964"/>
              <a:gd name="connsiteY0" fmla="*/ 369520 h 2032298"/>
              <a:gd name="connsiteX1" fmla="*/ 735347 w 3377964"/>
              <a:gd name="connsiteY1" fmla="*/ 297 h 2032298"/>
              <a:gd name="connsiteX2" fmla="*/ 1546069 w 3377964"/>
              <a:gd name="connsiteY2" fmla="*/ 327726 h 2032298"/>
              <a:gd name="connsiteX3" fmla="*/ 2024975 w 3377964"/>
              <a:gd name="connsiteY3" fmla="*/ 1310013 h 2032298"/>
              <a:gd name="connsiteX4" fmla="*/ 2903815 w 3377964"/>
              <a:gd name="connsiteY4" fmla="*/ 1591953 h 2032298"/>
              <a:gd name="connsiteX5" fmla="*/ 3374869 w 3377964"/>
              <a:gd name="connsiteY5" fmla="*/ 1231042 h 2032298"/>
              <a:gd name="connsiteX6" fmla="*/ 2689069 w 3377964"/>
              <a:gd name="connsiteY6" fmla="*/ 1979187 h 2032298"/>
              <a:gd name="connsiteX7" fmla="*/ 1795451 w 3377964"/>
              <a:gd name="connsiteY7" fmla="*/ 1927233 h 2032298"/>
              <a:gd name="connsiteX8" fmla="*/ 1431769 w 3377964"/>
              <a:gd name="connsiteY8" fmla="*/ 1573942 h 2032298"/>
              <a:gd name="connsiteX9" fmla="*/ 1275906 w 3377964"/>
              <a:gd name="connsiteY9" fmla="*/ 1116742 h 2032298"/>
              <a:gd name="connsiteX10" fmla="*/ 1036915 w 3377964"/>
              <a:gd name="connsiteY10" fmla="*/ 669933 h 2032298"/>
              <a:gd name="connsiteX11" fmla="*/ 3366 w 3377964"/>
              <a:gd name="connsiteY11" fmla="*/ 369520 h 2032298"/>
              <a:gd name="connsiteX0" fmla="*/ 3366 w 3377964"/>
              <a:gd name="connsiteY0" fmla="*/ 369520 h 2059660"/>
              <a:gd name="connsiteX1" fmla="*/ 735347 w 3377964"/>
              <a:gd name="connsiteY1" fmla="*/ 297 h 2059660"/>
              <a:gd name="connsiteX2" fmla="*/ 1546069 w 3377964"/>
              <a:gd name="connsiteY2" fmla="*/ 327726 h 2059660"/>
              <a:gd name="connsiteX3" fmla="*/ 2024975 w 3377964"/>
              <a:gd name="connsiteY3" fmla="*/ 1310013 h 2059660"/>
              <a:gd name="connsiteX4" fmla="*/ 2903815 w 3377964"/>
              <a:gd name="connsiteY4" fmla="*/ 1591953 h 2059660"/>
              <a:gd name="connsiteX5" fmla="*/ 3374869 w 3377964"/>
              <a:gd name="connsiteY5" fmla="*/ 1231042 h 2059660"/>
              <a:gd name="connsiteX6" fmla="*/ 2689069 w 3377964"/>
              <a:gd name="connsiteY6" fmla="*/ 1979187 h 2059660"/>
              <a:gd name="connsiteX7" fmla="*/ 1942771 w 3377964"/>
              <a:gd name="connsiteY7" fmla="*/ 1993273 h 2059660"/>
              <a:gd name="connsiteX8" fmla="*/ 1431769 w 3377964"/>
              <a:gd name="connsiteY8" fmla="*/ 1573942 h 2059660"/>
              <a:gd name="connsiteX9" fmla="*/ 1275906 w 3377964"/>
              <a:gd name="connsiteY9" fmla="*/ 1116742 h 2059660"/>
              <a:gd name="connsiteX10" fmla="*/ 1036915 w 3377964"/>
              <a:gd name="connsiteY10" fmla="*/ 669933 h 2059660"/>
              <a:gd name="connsiteX11" fmla="*/ 3366 w 3377964"/>
              <a:gd name="connsiteY11" fmla="*/ 369520 h 2059660"/>
              <a:gd name="connsiteX0" fmla="*/ 3366 w 3377964"/>
              <a:gd name="connsiteY0" fmla="*/ 369520 h 2058791"/>
              <a:gd name="connsiteX1" fmla="*/ 735347 w 3377964"/>
              <a:gd name="connsiteY1" fmla="*/ 297 h 2058791"/>
              <a:gd name="connsiteX2" fmla="*/ 1546069 w 3377964"/>
              <a:gd name="connsiteY2" fmla="*/ 327726 h 2058791"/>
              <a:gd name="connsiteX3" fmla="*/ 2024975 w 3377964"/>
              <a:gd name="connsiteY3" fmla="*/ 1310013 h 2058791"/>
              <a:gd name="connsiteX4" fmla="*/ 2903815 w 3377964"/>
              <a:gd name="connsiteY4" fmla="*/ 1591953 h 2058791"/>
              <a:gd name="connsiteX5" fmla="*/ 3374869 w 3377964"/>
              <a:gd name="connsiteY5" fmla="*/ 1231042 h 2058791"/>
              <a:gd name="connsiteX6" fmla="*/ 2689069 w 3377964"/>
              <a:gd name="connsiteY6" fmla="*/ 1979187 h 2058791"/>
              <a:gd name="connsiteX7" fmla="*/ 1942771 w 3377964"/>
              <a:gd name="connsiteY7" fmla="*/ 1993273 h 2058791"/>
              <a:gd name="connsiteX8" fmla="*/ 1401289 w 3377964"/>
              <a:gd name="connsiteY8" fmla="*/ 1589182 h 2058791"/>
              <a:gd name="connsiteX9" fmla="*/ 1275906 w 3377964"/>
              <a:gd name="connsiteY9" fmla="*/ 1116742 h 2058791"/>
              <a:gd name="connsiteX10" fmla="*/ 1036915 w 3377964"/>
              <a:gd name="connsiteY10" fmla="*/ 669933 h 2058791"/>
              <a:gd name="connsiteX11" fmla="*/ 3366 w 3377964"/>
              <a:gd name="connsiteY11" fmla="*/ 369520 h 2058791"/>
              <a:gd name="connsiteX0" fmla="*/ 3366 w 3377964"/>
              <a:gd name="connsiteY0" fmla="*/ 369520 h 2058791"/>
              <a:gd name="connsiteX1" fmla="*/ 735347 w 3377964"/>
              <a:gd name="connsiteY1" fmla="*/ 297 h 2058791"/>
              <a:gd name="connsiteX2" fmla="*/ 1546069 w 3377964"/>
              <a:gd name="connsiteY2" fmla="*/ 327726 h 2058791"/>
              <a:gd name="connsiteX3" fmla="*/ 2024975 w 3377964"/>
              <a:gd name="connsiteY3" fmla="*/ 1310013 h 2058791"/>
              <a:gd name="connsiteX4" fmla="*/ 2903815 w 3377964"/>
              <a:gd name="connsiteY4" fmla="*/ 1591953 h 2058791"/>
              <a:gd name="connsiteX5" fmla="*/ 3374869 w 3377964"/>
              <a:gd name="connsiteY5" fmla="*/ 1231042 h 2058791"/>
              <a:gd name="connsiteX6" fmla="*/ 2689069 w 3377964"/>
              <a:gd name="connsiteY6" fmla="*/ 1979187 h 2058791"/>
              <a:gd name="connsiteX7" fmla="*/ 1942771 w 3377964"/>
              <a:gd name="connsiteY7" fmla="*/ 1993273 h 2058791"/>
              <a:gd name="connsiteX8" fmla="*/ 1401289 w 3377964"/>
              <a:gd name="connsiteY8" fmla="*/ 1589182 h 2058791"/>
              <a:gd name="connsiteX9" fmla="*/ 1245426 w 3377964"/>
              <a:gd name="connsiteY9" fmla="*/ 1121822 h 2058791"/>
              <a:gd name="connsiteX10" fmla="*/ 1036915 w 3377964"/>
              <a:gd name="connsiteY10" fmla="*/ 669933 h 2058791"/>
              <a:gd name="connsiteX11" fmla="*/ 3366 w 3377964"/>
              <a:gd name="connsiteY11" fmla="*/ 369520 h 2058791"/>
              <a:gd name="connsiteX0" fmla="*/ 3366 w 3377964"/>
              <a:gd name="connsiteY0" fmla="*/ 369520 h 2058791"/>
              <a:gd name="connsiteX1" fmla="*/ 735347 w 3377964"/>
              <a:gd name="connsiteY1" fmla="*/ 297 h 2058791"/>
              <a:gd name="connsiteX2" fmla="*/ 1546069 w 3377964"/>
              <a:gd name="connsiteY2" fmla="*/ 327726 h 2058791"/>
              <a:gd name="connsiteX3" fmla="*/ 2024975 w 3377964"/>
              <a:gd name="connsiteY3" fmla="*/ 1310013 h 2058791"/>
              <a:gd name="connsiteX4" fmla="*/ 2903815 w 3377964"/>
              <a:gd name="connsiteY4" fmla="*/ 1591953 h 2058791"/>
              <a:gd name="connsiteX5" fmla="*/ 3374869 w 3377964"/>
              <a:gd name="connsiteY5" fmla="*/ 1231042 h 2058791"/>
              <a:gd name="connsiteX6" fmla="*/ 2689069 w 3377964"/>
              <a:gd name="connsiteY6" fmla="*/ 1979187 h 2058791"/>
              <a:gd name="connsiteX7" fmla="*/ 1942771 w 3377964"/>
              <a:gd name="connsiteY7" fmla="*/ 1993273 h 2058791"/>
              <a:gd name="connsiteX8" fmla="*/ 1401289 w 3377964"/>
              <a:gd name="connsiteY8" fmla="*/ 1589182 h 2058791"/>
              <a:gd name="connsiteX9" fmla="*/ 1245426 w 3377964"/>
              <a:gd name="connsiteY9" fmla="*/ 1121822 h 2058791"/>
              <a:gd name="connsiteX10" fmla="*/ 1036915 w 3377964"/>
              <a:gd name="connsiteY10" fmla="*/ 669933 h 2058791"/>
              <a:gd name="connsiteX11" fmla="*/ 3366 w 3377964"/>
              <a:gd name="connsiteY11" fmla="*/ 369520 h 2058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7964" h="2058791">
                <a:moveTo>
                  <a:pt x="3366" y="369520"/>
                </a:moveTo>
                <a:cubicBezTo>
                  <a:pt x="-46895" y="257914"/>
                  <a:pt x="478230" y="7263"/>
                  <a:pt x="735347" y="297"/>
                </a:cubicBezTo>
                <a:cubicBezTo>
                  <a:pt x="992464" y="-6669"/>
                  <a:pt x="1331131" y="109440"/>
                  <a:pt x="1546069" y="327726"/>
                </a:cubicBezTo>
                <a:cubicBezTo>
                  <a:pt x="1761007" y="546012"/>
                  <a:pt x="1798684" y="1099309"/>
                  <a:pt x="2024975" y="1310013"/>
                </a:cubicBezTo>
                <a:cubicBezTo>
                  <a:pt x="2251266" y="1520717"/>
                  <a:pt x="2678833" y="1605115"/>
                  <a:pt x="2903815" y="1591953"/>
                </a:cubicBezTo>
                <a:cubicBezTo>
                  <a:pt x="3128797" y="1578791"/>
                  <a:pt x="3410660" y="1166503"/>
                  <a:pt x="3374869" y="1231042"/>
                </a:cubicBezTo>
                <a:cubicBezTo>
                  <a:pt x="3339078" y="1295581"/>
                  <a:pt x="2927752" y="1852149"/>
                  <a:pt x="2689069" y="1979187"/>
                </a:cubicBezTo>
                <a:cubicBezTo>
                  <a:pt x="2450386" y="2106225"/>
                  <a:pt x="2157401" y="2058274"/>
                  <a:pt x="1942771" y="1993273"/>
                </a:cubicBezTo>
                <a:cubicBezTo>
                  <a:pt x="1728141" y="1928272"/>
                  <a:pt x="1517513" y="1734424"/>
                  <a:pt x="1401289" y="1589182"/>
                </a:cubicBezTo>
                <a:cubicBezTo>
                  <a:pt x="1285065" y="1443940"/>
                  <a:pt x="1285835" y="1292810"/>
                  <a:pt x="1245426" y="1121822"/>
                </a:cubicBezTo>
                <a:cubicBezTo>
                  <a:pt x="1179617" y="971154"/>
                  <a:pt x="1243925" y="795317"/>
                  <a:pt x="1036915" y="669933"/>
                </a:cubicBezTo>
                <a:cubicBezTo>
                  <a:pt x="829905" y="544549"/>
                  <a:pt x="53627" y="481126"/>
                  <a:pt x="3366" y="369520"/>
                </a:cubicBezTo>
                <a:close/>
              </a:path>
            </a:pathLst>
          </a:custGeom>
          <a:gradFill flip="none" rotWithShape="1">
            <a:gsLst>
              <a:gs pos="3000">
                <a:schemeClr val="accent6">
                  <a:lumMod val="50000"/>
                </a:schemeClr>
              </a:gs>
              <a:gs pos="34000">
                <a:schemeClr val="accent6">
                  <a:lumMod val="75000"/>
                </a:schemeClr>
              </a:gs>
              <a:gs pos="100000">
                <a:srgbClr val="92D05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CA27DE37-1FC9-7B8C-E16E-C60F2E58989A}"/>
              </a:ext>
            </a:extLst>
          </p:cNvPr>
          <p:cNvSpPr/>
          <p:nvPr/>
        </p:nvSpPr>
        <p:spPr>
          <a:xfrm>
            <a:off x="2771710" y="1412776"/>
            <a:ext cx="1912092" cy="1868304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F0DBDA3A-CCC9-2765-1CF6-7188AC302CC6}"/>
              </a:ext>
            </a:extLst>
          </p:cNvPr>
          <p:cNvSpPr/>
          <p:nvPr/>
        </p:nvSpPr>
        <p:spPr>
          <a:xfrm>
            <a:off x="5577609" y="1268761"/>
            <a:ext cx="3544417" cy="2160240"/>
          </a:xfrm>
          <a:custGeom>
            <a:avLst/>
            <a:gdLst>
              <a:gd name="connsiteX0" fmla="*/ 15787 w 3379729"/>
              <a:gd name="connsiteY0" fmla="*/ 384902 h 2007040"/>
              <a:gd name="connsiteX1" fmla="*/ 493768 w 3379729"/>
              <a:gd name="connsiteY1" fmla="*/ 439 h 2007040"/>
              <a:gd name="connsiteX2" fmla="*/ 1543250 w 3379729"/>
              <a:gd name="connsiteY2" fmla="*/ 332948 h 2007040"/>
              <a:gd name="connsiteX3" fmla="*/ 1834196 w 3379729"/>
              <a:gd name="connsiteY3" fmla="*/ 1330475 h 2007040"/>
              <a:gd name="connsiteX4" fmla="*/ 2977196 w 3379729"/>
              <a:gd name="connsiteY4" fmla="*/ 1673375 h 2007040"/>
              <a:gd name="connsiteX5" fmla="*/ 3372050 w 3379729"/>
              <a:gd name="connsiteY5" fmla="*/ 1205784 h 2007040"/>
              <a:gd name="connsiteX6" fmla="*/ 2686250 w 3379729"/>
              <a:gd name="connsiteY6" fmla="*/ 1953929 h 2007040"/>
              <a:gd name="connsiteX7" fmla="*/ 1792632 w 3379729"/>
              <a:gd name="connsiteY7" fmla="*/ 1901975 h 2007040"/>
              <a:gd name="connsiteX8" fmla="*/ 1428950 w 3379729"/>
              <a:gd name="connsiteY8" fmla="*/ 1548684 h 2007040"/>
              <a:gd name="connsiteX9" fmla="*/ 1273087 w 3379729"/>
              <a:gd name="connsiteY9" fmla="*/ 1091484 h 2007040"/>
              <a:gd name="connsiteX10" fmla="*/ 1034096 w 3379729"/>
              <a:gd name="connsiteY10" fmla="*/ 644675 h 2007040"/>
              <a:gd name="connsiteX11" fmla="*/ 15787 w 3379729"/>
              <a:gd name="connsiteY11" fmla="*/ 384902 h 2007040"/>
              <a:gd name="connsiteX0" fmla="*/ 15787 w 3379729"/>
              <a:gd name="connsiteY0" fmla="*/ 385770 h 2007908"/>
              <a:gd name="connsiteX1" fmla="*/ 493768 w 3379729"/>
              <a:gd name="connsiteY1" fmla="*/ 1307 h 2007908"/>
              <a:gd name="connsiteX2" fmla="*/ 1543250 w 3379729"/>
              <a:gd name="connsiteY2" fmla="*/ 303336 h 2007908"/>
              <a:gd name="connsiteX3" fmla="*/ 1834196 w 3379729"/>
              <a:gd name="connsiteY3" fmla="*/ 1331343 h 2007908"/>
              <a:gd name="connsiteX4" fmla="*/ 2977196 w 3379729"/>
              <a:gd name="connsiteY4" fmla="*/ 1674243 h 2007908"/>
              <a:gd name="connsiteX5" fmla="*/ 3372050 w 3379729"/>
              <a:gd name="connsiteY5" fmla="*/ 1206652 h 2007908"/>
              <a:gd name="connsiteX6" fmla="*/ 2686250 w 3379729"/>
              <a:gd name="connsiteY6" fmla="*/ 1954797 h 2007908"/>
              <a:gd name="connsiteX7" fmla="*/ 1792632 w 3379729"/>
              <a:gd name="connsiteY7" fmla="*/ 1902843 h 2007908"/>
              <a:gd name="connsiteX8" fmla="*/ 1428950 w 3379729"/>
              <a:gd name="connsiteY8" fmla="*/ 1549552 h 2007908"/>
              <a:gd name="connsiteX9" fmla="*/ 1273087 w 3379729"/>
              <a:gd name="connsiteY9" fmla="*/ 1092352 h 2007908"/>
              <a:gd name="connsiteX10" fmla="*/ 1034096 w 3379729"/>
              <a:gd name="connsiteY10" fmla="*/ 645543 h 2007908"/>
              <a:gd name="connsiteX11" fmla="*/ 15787 w 3379729"/>
              <a:gd name="connsiteY11" fmla="*/ 385770 h 2007908"/>
              <a:gd name="connsiteX0" fmla="*/ 3445 w 3367387"/>
              <a:gd name="connsiteY0" fmla="*/ 410963 h 2033101"/>
              <a:gd name="connsiteX1" fmla="*/ 720186 w 3367387"/>
              <a:gd name="connsiteY1" fmla="*/ 1100 h 2033101"/>
              <a:gd name="connsiteX2" fmla="*/ 1530908 w 3367387"/>
              <a:gd name="connsiteY2" fmla="*/ 328529 h 2033101"/>
              <a:gd name="connsiteX3" fmla="*/ 1821854 w 3367387"/>
              <a:gd name="connsiteY3" fmla="*/ 1356536 h 2033101"/>
              <a:gd name="connsiteX4" fmla="*/ 2964854 w 3367387"/>
              <a:gd name="connsiteY4" fmla="*/ 1699436 h 2033101"/>
              <a:gd name="connsiteX5" fmla="*/ 3359708 w 3367387"/>
              <a:gd name="connsiteY5" fmla="*/ 1231845 h 2033101"/>
              <a:gd name="connsiteX6" fmla="*/ 2673908 w 3367387"/>
              <a:gd name="connsiteY6" fmla="*/ 1979990 h 2033101"/>
              <a:gd name="connsiteX7" fmla="*/ 1780290 w 3367387"/>
              <a:gd name="connsiteY7" fmla="*/ 1928036 h 2033101"/>
              <a:gd name="connsiteX8" fmla="*/ 1416608 w 3367387"/>
              <a:gd name="connsiteY8" fmla="*/ 1574745 h 2033101"/>
              <a:gd name="connsiteX9" fmla="*/ 1260745 w 3367387"/>
              <a:gd name="connsiteY9" fmla="*/ 1117545 h 2033101"/>
              <a:gd name="connsiteX10" fmla="*/ 1021754 w 3367387"/>
              <a:gd name="connsiteY10" fmla="*/ 670736 h 2033101"/>
              <a:gd name="connsiteX11" fmla="*/ 3445 w 3367387"/>
              <a:gd name="connsiteY11" fmla="*/ 410963 h 2033101"/>
              <a:gd name="connsiteX0" fmla="*/ 3366 w 3382548"/>
              <a:gd name="connsiteY0" fmla="*/ 369539 h 2032317"/>
              <a:gd name="connsiteX1" fmla="*/ 735347 w 3382548"/>
              <a:gd name="connsiteY1" fmla="*/ 316 h 2032317"/>
              <a:gd name="connsiteX2" fmla="*/ 1546069 w 3382548"/>
              <a:gd name="connsiteY2" fmla="*/ 327745 h 2032317"/>
              <a:gd name="connsiteX3" fmla="*/ 1837015 w 3382548"/>
              <a:gd name="connsiteY3" fmla="*/ 1355752 h 2032317"/>
              <a:gd name="connsiteX4" fmla="*/ 2980015 w 3382548"/>
              <a:gd name="connsiteY4" fmla="*/ 1698652 h 2032317"/>
              <a:gd name="connsiteX5" fmla="*/ 3374869 w 3382548"/>
              <a:gd name="connsiteY5" fmla="*/ 1231061 h 2032317"/>
              <a:gd name="connsiteX6" fmla="*/ 2689069 w 3382548"/>
              <a:gd name="connsiteY6" fmla="*/ 1979206 h 2032317"/>
              <a:gd name="connsiteX7" fmla="*/ 1795451 w 3382548"/>
              <a:gd name="connsiteY7" fmla="*/ 1927252 h 2032317"/>
              <a:gd name="connsiteX8" fmla="*/ 1431769 w 3382548"/>
              <a:gd name="connsiteY8" fmla="*/ 1573961 h 2032317"/>
              <a:gd name="connsiteX9" fmla="*/ 1275906 w 3382548"/>
              <a:gd name="connsiteY9" fmla="*/ 1116761 h 2032317"/>
              <a:gd name="connsiteX10" fmla="*/ 1036915 w 3382548"/>
              <a:gd name="connsiteY10" fmla="*/ 669952 h 2032317"/>
              <a:gd name="connsiteX11" fmla="*/ 3366 w 3382548"/>
              <a:gd name="connsiteY11" fmla="*/ 369539 h 2032317"/>
              <a:gd name="connsiteX0" fmla="*/ 3366 w 3381687"/>
              <a:gd name="connsiteY0" fmla="*/ 369520 h 2032298"/>
              <a:gd name="connsiteX1" fmla="*/ 735347 w 3381687"/>
              <a:gd name="connsiteY1" fmla="*/ 297 h 2032298"/>
              <a:gd name="connsiteX2" fmla="*/ 1546069 w 3381687"/>
              <a:gd name="connsiteY2" fmla="*/ 327726 h 2032298"/>
              <a:gd name="connsiteX3" fmla="*/ 2024975 w 3381687"/>
              <a:gd name="connsiteY3" fmla="*/ 1310013 h 2032298"/>
              <a:gd name="connsiteX4" fmla="*/ 2980015 w 3381687"/>
              <a:gd name="connsiteY4" fmla="*/ 1698633 h 2032298"/>
              <a:gd name="connsiteX5" fmla="*/ 3374869 w 3381687"/>
              <a:gd name="connsiteY5" fmla="*/ 1231042 h 2032298"/>
              <a:gd name="connsiteX6" fmla="*/ 2689069 w 3381687"/>
              <a:gd name="connsiteY6" fmla="*/ 1979187 h 2032298"/>
              <a:gd name="connsiteX7" fmla="*/ 1795451 w 3381687"/>
              <a:gd name="connsiteY7" fmla="*/ 1927233 h 2032298"/>
              <a:gd name="connsiteX8" fmla="*/ 1431769 w 3381687"/>
              <a:gd name="connsiteY8" fmla="*/ 1573942 h 2032298"/>
              <a:gd name="connsiteX9" fmla="*/ 1275906 w 3381687"/>
              <a:gd name="connsiteY9" fmla="*/ 1116742 h 2032298"/>
              <a:gd name="connsiteX10" fmla="*/ 1036915 w 3381687"/>
              <a:gd name="connsiteY10" fmla="*/ 669933 h 2032298"/>
              <a:gd name="connsiteX11" fmla="*/ 3366 w 3381687"/>
              <a:gd name="connsiteY11" fmla="*/ 369520 h 2032298"/>
              <a:gd name="connsiteX0" fmla="*/ 3366 w 3377964"/>
              <a:gd name="connsiteY0" fmla="*/ 369520 h 2032298"/>
              <a:gd name="connsiteX1" fmla="*/ 735347 w 3377964"/>
              <a:gd name="connsiteY1" fmla="*/ 297 h 2032298"/>
              <a:gd name="connsiteX2" fmla="*/ 1546069 w 3377964"/>
              <a:gd name="connsiteY2" fmla="*/ 327726 h 2032298"/>
              <a:gd name="connsiteX3" fmla="*/ 2024975 w 3377964"/>
              <a:gd name="connsiteY3" fmla="*/ 1310013 h 2032298"/>
              <a:gd name="connsiteX4" fmla="*/ 2903815 w 3377964"/>
              <a:gd name="connsiteY4" fmla="*/ 1591953 h 2032298"/>
              <a:gd name="connsiteX5" fmla="*/ 3374869 w 3377964"/>
              <a:gd name="connsiteY5" fmla="*/ 1231042 h 2032298"/>
              <a:gd name="connsiteX6" fmla="*/ 2689069 w 3377964"/>
              <a:gd name="connsiteY6" fmla="*/ 1979187 h 2032298"/>
              <a:gd name="connsiteX7" fmla="*/ 1795451 w 3377964"/>
              <a:gd name="connsiteY7" fmla="*/ 1927233 h 2032298"/>
              <a:gd name="connsiteX8" fmla="*/ 1431769 w 3377964"/>
              <a:gd name="connsiteY8" fmla="*/ 1573942 h 2032298"/>
              <a:gd name="connsiteX9" fmla="*/ 1275906 w 3377964"/>
              <a:gd name="connsiteY9" fmla="*/ 1116742 h 2032298"/>
              <a:gd name="connsiteX10" fmla="*/ 1036915 w 3377964"/>
              <a:gd name="connsiteY10" fmla="*/ 669933 h 2032298"/>
              <a:gd name="connsiteX11" fmla="*/ 3366 w 3377964"/>
              <a:gd name="connsiteY11" fmla="*/ 369520 h 2032298"/>
              <a:gd name="connsiteX0" fmla="*/ 3366 w 3377964"/>
              <a:gd name="connsiteY0" fmla="*/ 369520 h 2059660"/>
              <a:gd name="connsiteX1" fmla="*/ 735347 w 3377964"/>
              <a:gd name="connsiteY1" fmla="*/ 297 h 2059660"/>
              <a:gd name="connsiteX2" fmla="*/ 1546069 w 3377964"/>
              <a:gd name="connsiteY2" fmla="*/ 327726 h 2059660"/>
              <a:gd name="connsiteX3" fmla="*/ 2024975 w 3377964"/>
              <a:gd name="connsiteY3" fmla="*/ 1310013 h 2059660"/>
              <a:gd name="connsiteX4" fmla="*/ 2903815 w 3377964"/>
              <a:gd name="connsiteY4" fmla="*/ 1591953 h 2059660"/>
              <a:gd name="connsiteX5" fmla="*/ 3374869 w 3377964"/>
              <a:gd name="connsiteY5" fmla="*/ 1231042 h 2059660"/>
              <a:gd name="connsiteX6" fmla="*/ 2689069 w 3377964"/>
              <a:gd name="connsiteY6" fmla="*/ 1979187 h 2059660"/>
              <a:gd name="connsiteX7" fmla="*/ 1942771 w 3377964"/>
              <a:gd name="connsiteY7" fmla="*/ 1993273 h 2059660"/>
              <a:gd name="connsiteX8" fmla="*/ 1431769 w 3377964"/>
              <a:gd name="connsiteY8" fmla="*/ 1573942 h 2059660"/>
              <a:gd name="connsiteX9" fmla="*/ 1275906 w 3377964"/>
              <a:gd name="connsiteY9" fmla="*/ 1116742 h 2059660"/>
              <a:gd name="connsiteX10" fmla="*/ 1036915 w 3377964"/>
              <a:gd name="connsiteY10" fmla="*/ 669933 h 2059660"/>
              <a:gd name="connsiteX11" fmla="*/ 3366 w 3377964"/>
              <a:gd name="connsiteY11" fmla="*/ 369520 h 2059660"/>
              <a:gd name="connsiteX0" fmla="*/ 3366 w 3377964"/>
              <a:gd name="connsiteY0" fmla="*/ 369520 h 2058791"/>
              <a:gd name="connsiteX1" fmla="*/ 735347 w 3377964"/>
              <a:gd name="connsiteY1" fmla="*/ 297 h 2058791"/>
              <a:gd name="connsiteX2" fmla="*/ 1546069 w 3377964"/>
              <a:gd name="connsiteY2" fmla="*/ 327726 h 2058791"/>
              <a:gd name="connsiteX3" fmla="*/ 2024975 w 3377964"/>
              <a:gd name="connsiteY3" fmla="*/ 1310013 h 2058791"/>
              <a:gd name="connsiteX4" fmla="*/ 2903815 w 3377964"/>
              <a:gd name="connsiteY4" fmla="*/ 1591953 h 2058791"/>
              <a:gd name="connsiteX5" fmla="*/ 3374869 w 3377964"/>
              <a:gd name="connsiteY5" fmla="*/ 1231042 h 2058791"/>
              <a:gd name="connsiteX6" fmla="*/ 2689069 w 3377964"/>
              <a:gd name="connsiteY6" fmla="*/ 1979187 h 2058791"/>
              <a:gd name="connsiteX7" fmla="*/ 1942771 w 3377964"/>
              <a:gd name="connsiteY7" fmla="*/ 1993273 h 2058791"/>
              <a:gd name="connsiteX8" fmla="*/ 1401289 w 3377964"/>
              <a:gd name="connsiteY8" fmla="*/ 1589182 h 2058791"/>
              <a:gd name="connsiteX9" fmla="*/ 1275906 w 3377964"/>
              <a:gd name="connsiteY9" fmla="*/ 1116742 h 2058791"/>
              <a:gd name="connsiteX10" fmla="*/ 1036915 w 3377964"/>
              <a:gd name="connsiteY10" fmla="*/ 669933 h 2058791"/>
              <a:gd name="connsiteX11" fmla="*/ 3366 w 3377964"/>
              <a:gd name="connsiteY11" fmla="*/ 369520 h 2058791"/>
              <a:gd name="connsiteX0" fmla="*/ 3366 w 3377964"/>
              <a:gd name="connsiteY0" fmla="*/ 369520 h 2058791"/>
              <a:gd name="connsiteX1" fmla="*/ 735347 w 3377964"/>
              <a:gd name="connsiteY1" fmla="*/ 297 h 2058791"/>
              <a:gd name="connsiteX2" fmla="*/ 1546069 w 3377964"/>
              <a:gd name="connsiteY2" fmla="*/ 327726 h 2058791"/>
              <a:gd name="connsiteX3" fmla="*/ 2024975 w 3377964"/>
              <a:gd name="connsiteY3" fmla="*/ 1310013 h 2058791"/>
              <a:gd name="connsiteX4" fmla="*/ 2903815 w 3377964"/>
              <a:gd name="connsiteY4" fmla="*/ 1591953 h 2058791"/>
              <a:gd name="connsiteX5" fmla="*/ 3374869 w 3377964"/>
              <a:gd name="connsiteY5" fmla="*/ 1231042 h 2058791"/>
              <a:gd name="connsiteX6" fmla="*/ 2689069 w 3377964"/>
              <a:gd name="connsiteY6" fmla="*/ 1979187 h 2058791"/>
              <a:gd name="connsiteX7" fmla="*/ 1942771 w 3377964"/>
              <a:gd name="connsiteY7" fmla="*/ 1993273 h 2058791"/>
              <a:gd name="connsiteX8" fmla="*/ 1401289 w 3377964"/>
              <a:gd name="connsiteY8" fmla="*/ 1589182 h 2058791"/>
              <a:gd name="connsiteX9" fmla="*/ 1245426 w 3377964"/>
              <a:gd name="connsiteY9" fmla="*/ 1121822 h 2058791"/>
              <a:gd name="connsiteX10" fmla="*/ 1036915 w 3377964"/>
              <a:gd name="connsiteY10" fmla="*/ 669933 h 2058791"/>
              <a:gd name="connsiteX11" fmla="*/ 3366 w 3377964"/>
              <a:gd name="connsiteY11" fmla="*/ 369520 h 2058791"/>
              <a:gd name="connsiteX0" fmla="*/ 3366 w 3377964"/>
              <a:gd name="connsiteY0" fmla="*/ 369520 h 2058791"/>
              <a:gd name="connsiteX1" fmla="*/ 735347 w 3377964"/>
              <a:gd name="connsiteY1" fmla="*/ 297 h 2058791"/>
              <a:gd name="connsiteX2" fmla="*/ 1546069 w 3377964"/>
              <a:gd name="connsiteY2" fmla="*/ 327726 h 2058791"/>
              <a:gd name="connsiteX3" fmla="*/ 2024975 w 3377964"/>
              <a:gd name="connsiteY3" fmla="*/ 1310013 h 2058791"/>
              <a:gd name="connsiteX4" fmla="*/ 2903815 w 3377964"/>
              <a:gd name="connsiteY4" fmla="*/ 1591953 h 2058791"/>
              <a:gd name="connsiteX5" fmla="*/ 3374869 w 3377964"/>
              <a:gd name="connsiteY5" fmla="*/ 1231042 h 2058791"/>
              <a:gd name="connsiteX6" fmla="*/ 2689069 w 3377964"/>
              <a:gd name="connsiteY6" fmla="*/ 1979187 h 2058791"/>
              <a:gd name="connsiteX7" fmla="*/ 1942771 w 3377964"/>
              <a:gd name="connsiteY7" fmla="*/ 1993273 h 2058791"/>
              <a:gd name="connsiteX8" fmla="*/ 1401289 w 3377964"/>
              <a:gd name="connsiteY8" fmla="*/ 1589182 h 2058791"/>
              <a:gd name="connsiteX9" fmla="*/ 1245426 w 3377964"/>
              <a:gd name="connsiteY9" fmla="*/ 1121822 h 2058791"/>
              <a:gd name="connsiteX10" fmla="*/ 1036915 w 3377964"/>
              <a:gd name="connsiteY10" fmla="*/ 669933 h 2058791"/>
              <a:gd name="connsiteX11" fmla="*/ 3366 w 3377964"/>
              <a:gd name="connsiteY11" fmla="*/ 369520 h 2058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7964" h="2058791">
                <a:moveTo>
                  <a:pt x="3366" y="369520"/>
                </a:moveTo>
                <a:cubicBezTo>
                  <a:pt x="-46895" y="257914"/>
                  <a:pt x="478230" y="7263"/>
                  <a:pt x="735347" y="297"/>
                </a:cubicBezTo>
                <a:cubicBezTo>
                  <a:pt x="992464" y="-6669"/>
                  <a:pt x="1331131" y="109440"/>
                  <a:pt x="1546069" y="327726"/>
                </a:cubicBezTo>
                <a:cubicBezTo>
                  <a:pt x="1761007" y="546012"/>
                  <a:pt x="1798684" y="1099309"/>
                  <a:pt x="2024975" y="1310013"/>
                </a:cubicBezTo>
                <a:cubicBezTo>
                  <a:pt x="2251266" y="1520717"/>
                  <a:pt x="2678833" y="1605115"/>
                  <a:pt x="2903815" y="1591953"/>
                </a:cubicBezTo>
                <a:cubicBezTo>
                  <a:pt x="3128797" y="1578791"/>
                  <a:pt x="3410660" y="1166503"/>
                  <a:pt x="3374869" y="1231042"/>
                </a:cubicBezTo>
                <a:cubicBezTo>
                  <a:pt x="3339078" y="1295581"/>
                  <a:pt x="2927752" y="1852149"/>
                  <a:pt x="2689069" y="1979187"/>
                </a:cubicBezTo>
                <a:cubicBezTo>
                  <a:pt x="2450386" y="2106225"/>
                  <a:pt x="2157401" y="2058274"/>
                  <a:pt x="1942771" y="1993273"/>
                </a:cubicBezTo>
                <a:cubicBezTo>
                  <a:pt x="1728141" y="1928272"/>
                  <a:pt x="1517513" y="1734424"/>
                  <a:pt x="1401289" y="1589182"/>
                </a:cubicBezTo>
                <a:cubicBezTo>
                  <a:pt x="1285065" y="1443940"/>
                  <a:pt x="1285835" y="1292810"/>
                  <a:pt x="1245426" y="1121822"/>
                </a:cubicBezTo>
                <a:cubicBezTo>
                  <a:pt x="1179617" y="971154"/>
                  <a:pt x="1243925" y="795317"/>
                  <a:pt x="1036915" y="669933"/>
                </a:cubicBezTo>
                <a:cubicBezTo>
                  <a:pt x="829905" y="544549"/>
                  <a:pt x="53627" y="481126"/>
                  <a:pt x="3366" y="369520"/>
                </a:cubicBezTo>
                <a:close/>
              </a:path>
            </a:pathLst>
          </a:custGeom>
          <a:gradFill flip="none" rotWithShape="1">
            <a:gsLst>
              <a:gs pos="3000">
                <a:srgbClr val="461E64"/>
              </a:gs>
              <a:gs pos="38000">
                <a:srgbClr val="7030A0"/>
              </a:gs>
              <a:gs pos="100000">
                <a:srgbClr val="B07AD8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C92B7BC3-BCB4-4560-4A25-423748E7FEB9}"/>
              </a:ext>
            </a:extLst>
          </p:cNvPr>
          <p:cNvSpPr/>
          <p:nvPr/>
        </p:nvSpPr>
        <p:spPr>
          <a:xfrm>
            <a:off x="5176653" y="1412776"/>
            <a:ext cx="1912092" cy="1868304"/>
          </a:xfrm>
          <a:prstGeom prst="ellipse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41B46C60-F014-FD1A-6125-FBAE5132BA32}"/>
              </a:ext>
            </a:extLst>
          </p:cNvPr>
          <p:cNvSpPr/>
          <p:nvPr/>
        </p:nvSpPr>
        <p:spPr>
          <a:xfrm>
            <a:off x="7961561" y="1268761"/>
            <a:ext cx="3544417" cy="2160240"/>
          </a:xfrm>
          <a:custGeom>
            <a:avLst/>
            <a:gdLst>
              <a:gd name="connsiteX0" fmla="*/ 15787 w 3379729"/>
              <a:gd name="connsiteY0" fmla="*/ 384902 h 2007040"/>
              <a:gd name="connsiteX1" fmla="*/ 493768 w 3379729"/>
              <a:gd name="connsiteY1" fmla="*/ 439 h 2007040"/>
              <a:gd name="connsiteX2" fmla="*/ 1543250 w 3379729"/>
              <a:gd name="connsiteY2" fmla="*/ 332948 h 2007040"/>
              <a:gd name="connsiteX3" fmla="*/ 1834196 w 3379729"/>
              <a:gd name="connsiteY3" fmla="*/ 1330475 h 2007040"/>
              <a:gd name="connsiteX4" fmla="*/ 2977196 w 3379729"/>
              <a:gd name="connsiteY4" fmla="*/ 1673375 h 2007040"/>
              <a:gd name="connsiteX5" fmla="*/ 3372050 w 3379729"/>
              <a:gd name="connsiteY5" fmla="*/ 1205784 h 2007040"/>
              <a:gd name="connsiteX6" fmla="*/ 2686250 w 3379729"/>
              <a:gd name="connsiteY6" fmla="*/ 1953929 h 2007040"/>
              <a:gd name="connsiteX7" fmla="*/ 1792632 w 3379729"/>
              <a:gd name="connsiteY7" fmla="*/ 1901975 h 2007040"/>
              <a:gd name="connsiteX8" fmla="*/ 1428950 w 3379729"/>
              <a:gd name="connsiteY8" fmla="*/ 1548684 h 2007040"/>
              <a:gd name="connsiteX9" fmla="*/ 1273087 w 3379729"/>
              <a:gd name="connsiteY9" fmla="*/ 1091484 h 2007040"/>
              <a:gd name="connsiteX10" fmla="*/ 1034096 w 3379729"/>
              <a:gd name="connsiteY10" fmla="*/ 644675 h 2007040"/>
              <a:gd name="connsiteX11" fmla="*/ 15787 w 3379729"/>
              <a:gd name="connsiteY11" fmla="*/ 384902 h 2007040"/>
              <a:gd name="connsiteX0" fmla="*/ 15787 w 3379729"/>
              <a:gd name="connsiteY0" fmla="*/ 385770 h 2007908"/>
              <a:gd name="connsiteX1" fmla="*/ 493768 w 3379729"/>
              <a:gd name="connsiteY1" fmla="*/ 1307 h 2007908"/>
              <a:gd name="connsiteX2" fmla="*/ 1543250 w 3379729"/>
              <a:gd name="connsiteY2" fmla="*/ 303336 h 2007908"/>
              <a:gd name="connsiteX3" fmla="*/ 1834196 w 3379729"/>
              <a:gd name="connsiteY3" fmla="*/ 1331343 h 2007908"/>
              <a:gd name="connsiteX4" fmla="*/ 2977196 w 3379729"/>
              <a:gd name="connsiteY4" fmla="*/ 1674243 h 2007908"/>
              <a:gd name="connsiteX5" fmla="*/ 3372050 w 3379729"/>
              <a:gd name="connsiteY5" fmla="*/ 1206652 h 2007908"/>
              <a:gd name="connsiteX6" fmla="*/ 2686250 w 3379729"/>
              <a:gd name="connsiteY6" fmla="*/ 1954797 h 2007908"/>
              <a:gd name="connsiteX7" fmla="*/ 1792632 w 3379729"/>
              <a:gd name="connsiteY7" fmla="*/ 1902843 h 2007908"/>
              <a:gd name="connsiteX8" fmla="*/ 1428950 w 3379729"/>
              <a:gd name="connsiteY8" fmla="*/ 1549552 h 2007908"/>
              <a:gd name="connsiteX9" fmla="*/ 1273087 w 3379729"/>
              <a:gd name="connsiteY9" fmla="*/ 1092352 h 2007908"/>
              <a:gd name="connsiteX10" fmla="*/ 1034096 w 3379729"/>
              <a:gd name="connsiteY10" fmla="*/ 645543 h 2007908"/>
              <a:gd name="connsiteX11" fmla="*/ 15787 w 3379729"/>
              <a:gd name="connsiteY11" fmla="*/ 385770 h 2007908"/>
              <a:gd name="connsiteX0" fmla="*/ 3445 w 3367387"/>
              <a:gd name="connsiteY0" fmla="*/ 410963 h 2033101"/>
              <a:gd name="connsiteX1" fmla="*/ 720186 w 3367387"/>
              <a:gd name="connsiteY1" fmla="*/ 1100 h 2033101"/>
              <a:gd name="connsiteX2" fmla="*/ 1530908 w 3367387"/>
              <a:gd name="connsiteY2" fmla="*/ 328529 h 2033101"/>
              <a:gd name="connsiteX3" fmla="*/ 1821854 w 3367387"/>
              <a:gd name="connsiteY3" fmla="*/ 1356536 h 2033101"/>
              <a:gd name="connsiteX4" fmla="*/ 2964854 w 3367387"/>
              <a:gd name="connsiteY4" fmla="*/ 1699436 h 2033101"/>
              <a:gd name="connsiteX5" fmla="*/ 3359708 w 3367387"/>
              <a:gd name="connsiteY5" fmla="*/ 1231845 h 2033101"/>
              <a:gd name="connsiteX6" fmla="*/ 2673908 w 3367387"/>
              <a:gd name="connsiteY6" fmla="*/ 1979990 h 2033101"/>
              <a:gd name="connsiteX7" fmla="*/ 1780290 w 3367387"/>
              <a:gd name="connsiteY7" fmla="*/ 1928036 h 2033101"/>
              <a:gd name="connsiteX8" fmla="*/ 1416608 w 3367387"/>
              <a:gd name="connsiteY8" fmla="*/ 1574745 h 2033101"/>
              <a:gd name="connsiteX9" fmla="*/ 1260745 w 3367387"/>
              <a:gd name="connsiteY9" fmla="*/ 1117545 h 2033101"/>
              <a:gd name="connsiteX10" fmla="*/ 1021754 w 3367387"/>
              <a:gd name="connsiteY10" fmla="*/ 670736 h 2033101"/>
              <a:gd name="connsiteX11" fmla="*/ 3445 w 3367387"/>
              <a:gd name="connsiteY11" fmla="*/ 410963 h 2033101"/>
              <a:gd name="connsiteX0" fmla="*/ 3366 w 3382548"/>
              <a:gd name="connsiteY0" fmla="*/ 369539 h 2032317"/>
              <a:gd name="connsiteX1" fmla="*/ 735347 w 3382548"/>
              <a:gd name="connsiteY1" fmla="*/ 316 h 2032317"/>
              <a:gd name="connsiteX2" fmla="*/ 1546069 w 3382548"/>
              <a:gd name="connsiteY2" fmla="*/ 327745 h 2032317"/>
              <a:gd name="connsiteX3" fmla="*/ 1837015 w 3382548"/>
              <a:gd name="connsiteY3" fmla="*/ 1355752 h 2032317"/>
              <a:gd name="connsiteX4" fmla="*/ 2980015 w 3382548"/>
              <a:gd name="connsiteY4" fmla="*/ 1698652 h 2032317"/>
              <a:gd name="connsiteX5" fmla="*/ 3374869 w 3382548"/>
              <a:gd name="connsiteY5" fmla="*/ 1231061 h 2032317"/>
              <a:gd name="connsiteX6" fmla="*/ 2689069 w 3382548"/>
              <a:gd name="connsiteY6" fmla="*/ 1979206 h 2032317"/>
              <a:gd name="connsiteX7" fmla="*/ 1795451 w 3382548"/>
              <a:gd name="connsiteY7" fmla="*/ 1927252 h 2032317"/>
              <a:gd name="connsiteX8" fmla="*/ 1431769 w 3382548"/>
              <a:gd name="connsiteY8" fmla="*/ 1573961 h 2032317"/>
              <a:gd name="connsiteX9" fmla="*/ 1275906 w 3382548"/>
              <a:gd name="connsiteY9" fmla="*/ 1116761 h 2032317"/>
              <a:gd name="connsiteX10" fmla="*/ 1036915 w 3382548"/>
              <a:gd name="connsiteY10" fmla="*/ 669952 h 2032317"/>
              <a:gd name="connsiteX11" fmla="*/ 3366 w 3382548"/>
              <a:gd name="connsiteY11" fmla="*/ 369539 h 2032317"/>
              <a:gd name="connsiteX0" fmla="*/ 3366 w 3381687"/>
              <a:gd name="connsiteY0" fmla="*/ 369520 h 2032298"/>
              <a:gd name="connsiteX1" fmla="*/ 735347 w 3381687"/>
              <a:gd name="connsiteY1" fmla="*/ 297 h 2032298"/>
              <a:gd name="connsiteX2" fmla="*/ 1546069 w 3381687"/>
              <a:gd name="connsiteY2" fmla="*/ 327726 h 2032298"/>
              <a:gd name="connsiteX3" fmla="*/ 2024975 w 3381687"/>
              <a:gd name="connsiteY3" fmla="*/ 1310013 h 2032298"/>
              <a:gd name="connsiteX4" fmla="*/ 2980015 w 3381687"/>
              <a:gd name="connsiteY4" fmla="*/ 1698633 h 2032298"/>
              <a:gd name="connsiteX5" fmla="*/ 3374869 w 3381687"/>
              <a:gd name="connsiteY5" fmla="*/ 1231042 h 2032298"/>
              <a:gd name="connsiteX6" fmla="*/ 2689069 w 3381687"/>
              <a:gd name="connsiteY6" fmla="*/ 1979187 h 2032298"/>
              <a:gd name="connsiteX7" fmla="*/ 1795451 w 3381687"/>
              <a:gd name="connsiteY7" fmla="*/ 1927233 h 2032298"/>
              <a:gd name="connsiteX8" fmla="*/ 1431769 w 3381687"/>
              <a:gd name="connsiteY8" fmla="*/ 1573942 h 2032298"/>
              <a:gd name="connsiteX9" fmla="*/ 1275906 w 3381687"/>
              <a:gd name="connsiteY9" fmla="*/ 1116742 h 2032298"/>
              <a:gd name="connsiteX10" fmla="*/ 1036915 w 3381687"/>
              <a:gd name="connsiteY10" fmla="*/ 669933 h 2032298"/>
              <a:gd name="connsiteX11" fmla="*/ 3366 w 3381687"/>
              <a:gd name="connsiteY11" fmla="*/ 369520 h 2032298"/>
              <a:gd name="connsiteX0" fmla="*/ 3366 w 3377964"/>
              <a:gd name="connsiteY0" fmla="*/ 369520 h 2032298"/>
              <a:gd name="connsiteX1" fmla="*/ 735347 w 3377964"/>
              <a:gd name="connsiteY1" fmla="*/ 297 h 2032298"/>
              <a:gd name="connsiteX2" fmla="*/ 1546069 w 3377964"/>
              <a:gd name="connsiteY2" fmla="*/ 327726 h 2032298"/>
              <a:gd name="connsiteX3" fmla="*/ 2024975 w 3377964"/>
              <a:gd name="connsiteY3" fmla="*/ 1310013 h 2032298"/>
              <a:gd name="connsiteX4" fmla="*/ 2903815 w 3377964"/>
              <a:gd name="connsiteY4" fmla="*/ 1591953 h 2032298"/>
              <a:gd name="connsiteX5" fmla="*/ 3374869 w 3377964"/>
              <a:gd name="connsiteY5" fmla="*/ 1231042 h 2032298"/>
              <a:gd name="connsiteX6" fmla="*/ 2689069 w 3377964"/>
              <a:gd name="connsiteY6" fmla="*/ 1979187 h 2032298"/>
              <a:gd name="connsiteX7" fmla="*/ 1795451 w 3377964"/>
              <a:gd name="connsiteY7" fmla="*/ 1927233 h 2032298"/>
              <a:gd name="connsiteX8" fmla="*/ 1431769 w 3377964"/>
              <a:gd name="connsiteY8" fmla="*/ 1573942 h 2032298"/>
              <a:gd name="connsiteX9" fmla="*/ 1275906 w 3377964"/>
              <a:gd name="connsiteY9" fmla="*/ 1116742 h 2032298"/>
              <a:gd name="connsiteX10" fmla="*/ 1036915 w 3377964"/>
              <a:gd name="connsiteY10" fmla="*/ 669933 h 2032298"/>
              <a:gd name="connsiteX11" fmla="*/ 3366 w 3377964"/>
              <a:gd name="connsiteY11" fmla="*/ 369520 h 2032298"/>
              <a:gd name="connsiteX0" fmla="*/ 3366 w 3377964"/>
              <a:gd name="connsiteY0" fmla="*/ 369520 h 2059660"/>
              <a:gd name="connsiteX1" fmla="*/ 735347 w 3377964"/>
              <a:gd name="connsiteY1" fmla="*/ 297 h 2059660"/>
              <a:gd name="connsiteX2" fmla="*/ 1546069 w 3377964"/>
              <a:gd name="connsiteY2" fmla="*/ 327726 h 2059660"/>
              <a:gd name="connsiteX3" fmla="*/ 2024975 w 3377964"/>
              <a:gd name="connsiteY3" fmla="*/ 1310013 h 2059660"/>
              <a:gd name="connsiteX4" fmla="*/ 2903815 w 3377964"/>
              <a:gd name="connsiteY4" fmla="*/ 1591953 h 2059660"/>
              <a:gd name="connsiteX5" fmla="*/ 3374869 w 3377964"/>
              <a:gd name="connsiteY5" fmla="*/ 1231042 h 2059660"/>
              <a:gd name="connsiteX6" fmla="*/ 2689069 w 3377964"/>
              <a:gd name="connsiteY6" fmla="*/ 1979187 h 2059660"/>
              <a:gd name="connsiteX7" fmla="*/ 1942771 w 3377964"/>
              <a:gd name="connsiteY7" fmla="*/ 1993273 h 2059660"/>
              <a:gd name="connsiteX8" fmla="*/ 1431769 w 3377964"/>
              <a:gd name="connsiteY8" fmla="*/ 1573942 h 2059660"/>
              <a:gd name="connsiteX9" fmla="*/ 1275906 w 3377964"/>
              <a:gd name="connsiteY9" fmla="*/ 1116742 h 2059660"/>
              <a:gd name="connsiteX10" fmla="*/ 1036915 w 3377964"/>
              <a:gd name="connsiteY10" fmla="*/ 669933 h 2059660"/>
              <a:gd name="connsiteX11" fmla="*/ 3366 w 3377964"/>
              <a:gd name="connsiteY11" fmla="*/ 369520 h 2059660"/>
              <a:gd name="connsiteX0" fmla="*/ 3366 w 3377964"/>
              <a:gd name="connsiteY0" fmla="*/ 369520 h 2058791"/>
              <a:gd name="connsiteX1" fmla="*/ 735347 w 3377964"/>
              <a:gd name="connsiteY1" fmla="*/ 297 h 2058791"/>
              <a:gd name="connsiteX2" fmla="*/ 1546069 w 3377964"/>
              <a:gd name="connsiteY2" fmla="*/ 327726 h 2058791"/>
              <a:gd name="connsiteX3" fmla="*/ 2024975 w 3377964"/>
              <a:gd name="connsiteY3" fmla="*/ 1310013 h 2058791"/>
              <a:gd name="connsiteX4" fmla="*/ 2903815 w 3377964"/>
              <a:gd name="connsiteY4" fmla="*/ 1591953 h 2058791"/>
              <a:gd name="connsiteX5" fmla="*/ 3374869 w 3377964"/>
              <a:gd name="connsiteY5" fmla="*/ 1231042 h 2058791"/>
              <a:gd name="connsiteX6" fmla="*/ 2689069 w 3377964"/>
              <a:gd name="connsiteY6" fmla="*/ 1979187 h 2058791"/>
              <a:gd name="connsiteX7" fmla="*/ 1942771 w 3377964"/>
              <a:gd name="connsiteY7" fmla="*/ 1993273 h 2058791"/>
              <a:gd name="connsiteX8" fmla="*/ 1401289 w 3377964"/>
              <a:gd name="connsiteY8" fmla="*/ 1589182 h 2058791"/>
              <a:gd name="connsiteX9" fmla="*/ 1275906 w 3377964"/>
              <a:gd name="connsiteY9" fmla="*/ 1116742 h 2058791"/>
              <a:gd name="connsiteX10" fmla="*/ 1036915 w 3377964"/>
              <a:gd name="connsiteY10" fmla="*/ 669933 h 2058791"/>
              <a:gd name="connsiteX11" fmla="*/ 3366 w 3377964"/>
              <a:gd name="connsiteY11" fmla="*/ 369520 h 2058791"/>
              <a:gd name="connsiteX0" fmla="*/ 3366 w 3377964"/>
              <a:gd name="connsiteY0" fmla="*/ 369520 h 2058791"/>
              <a:gd name="connsiteX1" fmla="*/ 735347 w 3377964"/>
              <a:gd name="connsiteY1" fmla="*/ 297 h 2058791"/>
              <a:gd name="connsiteX2" fmla="*/ 1546069 w 3377964"/>
              <a:gd name="connsiteY2" fmla="*/ 327726 h 2058791"/>
              <a:gd name="connsiteX3" fmla="*/ 2024975 w 3377964"/>
              <a:gd name="connsiteY3" fmla="*/ 1310013 h 2058791"/>
              <a:gd name="connsiteX4" fmla="*/ 2903815 w 3377964"/>
              <a:gd name="connsiteY4" fmla="*/ 1591953 h 2058791"/>
              <a:gd name="connsiteX5" fmla="*/ 3374869 w 3377964"/>
              <a:gd name="connsiteY5" fmla="*/ 1231042 h 2058791"/>
              <a:gd name="connsiteX6" fmla="*/ 2689069 w 3377964"/>
              <a:gd name="connsiteY6" fmla="*/ 1979187 h 2058791"/>
              <a:gd name="connsiteX7" fmla="*/ 1942771 w 3377964"/>
              <a:gd name="connsiteY7" fmla="*/ 1993273 h 2058791"/>
              <a:gd name="connsiteX8" fmla="*/ 1401289 w 3377964"/>
              <a:gd name="connsiteY8" fmla="*/ 1589182 h 2058791"/>
              <a:gd name="connsiteX9" fmla="*/ 1245426 w 3377964"/>
              <a:gd name="connsiteY9" fmla="*/ 1121822 h 2058791"/>
              <a:gd name="connsiteX10" fmla="*/ 1036915 w 3377964"/>
              <a:gd name="connsiteY10" fmla="*/ 669933 h 2058791"/>
              <a:gd name="connsiteX11" fmla="*/ 3366 w 3377964"/>
              <a:gd name="connsiteY11" fmla="*/ 369520 h 2058791"/>
              <a:gd name="connsiteX0" fmla="*/ 3366 w 3377964"/>
              <a:gd name="connsiteY0" fmla="*/ 369520 h 2058791"/>
              <a:gd name="connsiteX1" fmla="*/ 735347 w 3377964"/>
              <a:gd name="connsiteY1" fmla="*/ 297 h 2058791"/>
              <a:gd name="connsiteX2" fmla="*/ 1546069 w 3377964"/>
              <a:gd name="connsiteY2" fmla="*/ 327726 h 2058791"/>
              <a:gd name="connsiteX3" fmla="*/ 2024975 w 3377964"/>
              <a:gd name="connsiteY3" fmla="*/ 1310013 h 2058791"/>
              <a:gd name="connsiteX4" fmla="*/ 2903815 w 3377964"/>
              <a:gd name="connsiteY4" fmla="*/ 1591953 h 2058791"/>
              <a:gd name="connsiteX5" fmla="*/ 3374869 w 3377964"/>
              <a:gd name="connsiteY5" fmla="*/ 1231042 h 2058791"/>
              <a:gd name="connsiteX6" fmla="*/ 2689069 w 3377964"/>
              <a:gd name="connsiteY6" fmla="*/ 1979187 h 2058791"/>
              <a:gd name="connsiteX7" fmla="*/ 1942771 w 3377964"/>
              <a:gd name="connsiteY7" fmla="*/ 1993273 h 2058791"/>
              <a:gd name="connsiteX8" fmla="*/ 1401289 w 3377964"/>
              <a:gd name="connsiteY8" fmla="*/ 1589182 h 2058791"/>
              <a:gd name="connsiteX9" fmla="*/ 1245426 w 3377964"/>
              <a:gd name="connsiteY9" fmla="*/ 1121822 h 2058791"/>
              <a:gd name="connsiteX10" fmla="*/ 1036915 w 3377964"/>
              <a:gd name="connsiteY10" fmla="*/ 669933 h 2058791"/>
              <a:gd name="connsiteX11" fmla="*/ 3366 w 3377964"/>
              <a:gd name="connsiteY11" fmla="*/ 369520 h 2058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7964" h="2058791">
                <a:moveTo>
                  <a:pt x="3366" y="369520"/>
                </a:moveTo>
                <a:cubicBezTo>
                  <a:pt x="-46895" y="257914"/>
                  <a:pt x="478230" y="7263"/>
                  <a:pt x="735347" y="297"/>
                </a:cubicBezTo>
                <a:cubicBezTo>
                  <a:pt x="992464" y="-6669"/>
                  <a:pt x="1331131" y="109440"/>
                  <a:pt x="1546069" y="327726"/>
                </a:cubicBezTo>
                <a:cubicBezTo>
                  <a:pt x="1761007" y="546012"/>
                  <a:pt x="1798684" y="1099309"/>
                  <a:pt x="2024975" y="1310013"/>
                </a:cubicBezTo>
                <a:cubicBezTo>
                  <a:pt x="2251266" y="1520717"/>
                  <a:pt x="2678833" y="1605115"/>
                  <a:pt x="2903815" y="1591953"/>
                </a:cubicBezTo>
                <a:cubicBezTo>
                  <a:pt x="3128797" y="1578791"/>
                  <a:pt x="3410660" y="1166503"/>
                  <a:pt x="3374869" y="1231042"/>
                </a:cubicBezTo>
                <a:cubicBezTo>
                  <a:pt x="3339078" y="1295581"/>
                  <a:pt x="2927752" y="1852149"/>
                  <a:pt x="2689069" y="1979187"/>
                </a:cubicBezTo>
                <a:cubicBezTo>
                  <a:pt x="2450386" y="2106225"/>
                  <a:pt x="2157401" y="2058274"/>
                  <a:pt x="1942771" y="1993273"/>
                </a:cubicBezTo>
                <a:cubicBezTo>
                  <a:pt x="1728141" y="1928272"/>
                  <a:pt x="1517513" y="1734424"/>
                  <a:pt x="1401289" y="1589182"/>
                </a:cubicBezTo>
                <a:cubicBezTo>
                  <a:pt x="1285065" y="1443940"/>
                  <a:pt x="1285835" y="1292810"/>
                  <a:pt x="1245426" y="1121822"/>
                </a:cubicBezTo>
                <a:cubicBezTo>
                  <a:pt x="1179617" y="971154"/>
                  <a:pt x="1243925" y="795317"/>
                  <a:pt x="1036915" y="669933"/>
                </a:cubicBezTo>
                <a:cubicBezTo>
                  <a:pt x="829905" y="544549"/>
                  <a:pt x="53627" y="481126"/>
                  <a:pt x="3366" y="369520"/>
                </a:cubicBezTo>
                <a:close/>
              </a:path>
            </a:pathLst>
          </a:custGeom>
          <a:gradFill flip="none" rotWithShape="1">
            <a:gsLst>
              <a:gs pos="3000">
                <a:schemeClr val="accent5">
                  <a:lumMod val="50000"/>
                </a:schemeClr>
              </a:gs>
              <a:gs pos="38000">
                <a:schemeClr val="accent5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EFC09A5B-6811-6CC2-2473-4A8A898EB834}"/>
              </a:ext>
            </a:extLst>
          </p:cNvPr>
          <p:cNvSpPr/>
          <p:nvPr/>
        </p:nvSpPr>
        <p:spPr>
          <a:xfrm>
            <a:off x="7494879" y="1412776"/>
            <a:ext cx="1912092" cy="1868304"/>
          </a:xfrm>
          <a:prstGeom prst="ellipse">
            <a:avLst/>
          </a:prstGeom>
          <a:solidFill>
            <a:schemeClr val="bg1"/>
          </a:solidFill>
          <a:ln w="28575">
            <a:solidFill>
              <a:srgbClr val="21479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84378C62-62BF-78BE-2F53-7183851F369E}"/>
              </a:ext>
            </a:extLst>
          </p:cNvPr>
          <p:cNvSpPr/>
          <p:nvPr/>
        </p:nvSpPr>
        <p:spPr>
          <a:xfrm>
            <a:off x="9817289" y="1412776"/>
            <a:ext cx="1912092" cy="186830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CD0D916-517D-8F1C-C75C-5B46686913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690" y="1565314"/>
            <a:ext cx="1715371" cy="160176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32EF0D5-35B4-615D-E06A-33A35A56D9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867" y="1475113"/>
            <a:ext cx="1827744" cy="182774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A4B76B3-B4B7-7A4F-3BF2-26C66C1BB4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81" y="1433344"/>
            <a:ext cx="1865707" cy="186570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257FD56-8D3C-F965-34B0-37F587E180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02" y="1510227"/>
            <a:ext cx="2486035" cy="17575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1CF4AB3-A91F-B86A-911E-B39E1342EE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447413"/>
            <a:ext cx="1837571" cy="183757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26530A4-BBA4-3EB9-266D-6BE7A903AC90}"/>
              </a:ext>
            </a:extLst>
          </p:cNvPr>
          <p:cNvSpPr txBox="1"/>
          <p:nvPr/>
        </p:nvSpPr>
        <p:spPr>
          <a:xfrm>
            <a:off x="335360" y="332656"/>
            <a:ext cx="85689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cap="all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 range of </a:t>
            </a:r>
            <a:r>
              <a:rPr lang="en-US" sz="2800" cap="all">
                <a:solidFill>
                  <a:srgbClr val="5B9BD5">
                    <a:lumMod val="50000"/>
                  </a:srgbClr>
                </a:solidFill>
                <a:latin typeface="Arial Black" panose="020B0A04020102020204" pitchFamily="34" charset="0"/>
              </a:rPr>
              <a:t>Studying</a:t>
            </a:r>
            <a:r>
              <a:rPr lang="en-US" sz="2800" cap="all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opportunities</a:t>
            </a:r>
            <a:endParaRPr lang="ru-RU" sz="2800" b="0" i="0" cap="all" dirty="0">
              <a:solidFill>
                <a:schemeClr val="accent1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B3A10AF-18EA-2C93-C12D-52DDB68C60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929" y="234226"/>
            <a:ext cx="1060773" cy="648072"/>
          </a:xfrm>
          <a:prstGeom prst="rect">
            <a:avLst/>
          </a:prstGeom>
        </p:spPr>
      </p:pic>
      <p:sp>
        <p:nvSpPr>
          <p:cNvPr id="1025" name="TextBox 1024">
            <a:extLst>
              <a:ext uri="{FF2B5EF4-FFF2-40B4-BE49-F238E27FC236}">
                <a16:creationId xmlns:a16="http://schemas.microsoft.com/office/drawing/2014/main" id="{F539B2CD-2D95-9689-3FE4-250699C05CDB}"/>
              </a:ext>
            </a:extLst>
          </p:cNvPr>
          <p:cNvSpPr txBox="1"/>
          <p:nvPr/>
        </p:nvSpPr>
        <p:spPr>
          <a:xfrm>
            <a:off x="263352" y="4666394"/>
            <a:ext cx="22408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Pre-school education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Primary education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Special education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Psychology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Pedagogy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Social work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86F0B9AF-24E5-6193-E0FB-B76B062B7949}"/>
              </a:ext>
            </a:extLst>
          </p:cNvPr>
          <p:cNvSpPr txBox="1"/>
          <p:nvPr/>
        </p:nvSpPr>
        <p:spPr>
          <a:xfrm>
            <a:off x="2770433" y="4673825"/>
            <a:ext cx="24062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107950" indent="-1079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Chemistry </a:t>
            </a:r>
          </a:p>
          <a:p>
            <a:r>
              <a:rPr lang="en-US" dirty="0"/>
              <a:t>Biology </a:t>
            </a:r>
          </a:p>
          <a:p>
            <a:r>
              <a:rPr lang="en-US" dirty="0"/>
              <a:t>Ecology </a:t>
            </a:r>
          </a:p>
          <a:p>
            <a:r>
              <a:rPr lang="en-US" dirty="0">
                <a:latin typeface="Helvetica Neue"/>
              </a:rPr>
              <a:t>Forestry  and Gardening</a:t>
            </a:r>
            <a:r>
              <a:rPr lang="en-US" dirty="0"/>
              <a:t> </a:t>
            </a:r>
          </a:p>
          <a:p>
            <a:r>
              <a:rPr lang="en-US" dirty="0"/>
              <a:t>Human health</a:t>
            </a:r>
          </a:p>
          <a:p>
            <a:r>
              <a:rPr lang="en-US" dirty="0"/>
              <a:t>Garden therapy </a:t>
            </a:r>
            <a:endParaRPr lang="uk-UA" dirty="0"/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F80204CA-B505-1C46-8426-8C01F9C6F2C2}"/>
              </a:ext>
            </a:extLst>
          </p:cNvPr>
          <p:cNvSpPr txBox="1"/>
          <p:nvPr/>
        </p:nvSpPr>
        <p:spPr>
          <a:xfrm>
            <a:off x="5176653" y="4664467"/>
            <a:ext cx="22636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107950" indent="-1079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Economy </a:t>
            </a:r>
          </a:p>
          <a:p>
            <a:r>
              <a:rPr lang="en-US" dirty="0"/>
              <a:t>Information Technology </a:t>
            </a:r>
          </a:p>
          <a:p>
            <a:r>
              <a:rPr lang="en-US" dirty="0"/>
              <a:t>Sociology </a:t>
            </a:r>
          </a:p>
          <a:p>
            <a:r>
              <a:rPr lang="en-US" dirty="0"/>
              <a:t>Professional education </a:t>
            </a:r>
          </a:p>
          <a:p>
            <a:r>
              <a:rPr lang="en-US" dirty="0"/>
              <a:t>Management</a:t>
            </a:r>
            <a:endParaRPr lang="uk-UA" dirty="0"/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D61C14E8-AE8D-1878-F0D1-09AF4256AFDF}"/>
              </a:ext>
            </a:extLst>
          </p:cNvPr>
          <p:cNvSpPr txBox="1"/>
          <p:nvPr/>
        </p:nvSpPr>
        <p:spPr>
          <a:xfrm>
            <a:off x="7483556" y="4589524"/>
            <a:ext cx="2500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107950" indent="-1079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Humanities </a:t>
            </a:r>
          </a:p>
          <a:p>
            <a:r>
              <a:rPr lang="en-US" dirty="0"/>
              <a:t>Media education and media literacy </a:t>
            </a:r>
          </a:p>
          <a:p>
            <a:r>
              <a:rPr lang="en-US" dirty="0"/>
              <a:t>Translation studies </a:t>
            </a:r>
          </a:p>
          <a:p>
            <a:r>
              <a:rPr lang="en-US" dirty="0" err="1"/>
              <a:t>Ethno</a:t>
            </a:r>
            <a:r>
              <a:rPr lang="en-US" dirty="0"/>
              <a:t> studies </a:t>
            </a:r>
          </a:p>
          <a:p>
            <a:r>
              <a:rPr lang="en-US" dirty="0"/>
              <a:t>Intercultural communications</a:t>
            </a:r>
          </a:p>
          <a:p>
            <a:r>
              <a:rPr lang="en-US" dirty="0"/>
              <a:t>Foreign literatures</a:t>
            </a:r>
          </a:p>
          <a:p>
            <a:r>
              <a:rPr lang="en-US" dirty="0"/>
              <a:t>World literature</a:t>
            </a:r>
            <a:endParaRPr lang="uk-UA" dirty="0"/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03C26774-2410-6C41-817E-B2EFB17F0E5A}"/>
              </a:ext>
            </a:extLst>
          </p:cNvPr>
          <p:cNvSpPr txBox="1"/>
          <p:nvPr/>
        </p:nvSpPr>
        <p:spPr>
          <a:xfrm>
            <a:off x="9984432" y="4589524"/>
            <a:ext cx="20162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107950" indent="-1079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Geography </a:t>
            </a:r>
            <a:endParaRPr lang="uk-UA" dirty="0"/>
          </a:p>
          <a:p>
            <a:r>
              <a:rPr lang="en-US" dirty="0"/>
              <a:t>History </a:t>
            </a:r>
          </a:p>
          <a:p>
            <a:r>
              <a:rPr lang="en-US" dirty="0"/>
              <a:t>Archeology</a:t>
            </a:r>
          </a:p>
          <a:p>
            <a:r>
              <a:rPr lang="en-US" dirty="0"/>
              <a:t>Physical culture and sports </a:t>
            </a:r>
            <a:endParaRPr lang="uk-UA" dirty="0"/>
          </a:p>
          <a:p>
            <a:r>
              <a:rPr lang="en-US" dirty="0"/>
              <a:t>Tourism </a:t>
            </a:r>
            <a:endParaRPr lang="uk-UA" dirty="0"/>
          </a:p>
          <a:p>
            <a:r>
              <a:rPr lang="en-US" dirty="0"/>
              <a:t>Law</a:t>
            </a:r>
          </a:p>
          <a:p>
            <a:endParaRPr lang="uk-UA" dirty="0"/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CA225579-2124-1A87-89BC-7C89758B529B}"/>
              </a:ext>
            </a:extLst>
          </p:cNvPr>
          <p:cNvSpPr txBox="1"/>
          <p:nvPr/>
        </p:nvSpPr>
        <p:spPr>
          <a:xfrm>
            <a:off x="228133" y="3342955"/>
            <a:ext cx="2073025" cy="132343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31313"/>
                </a:solidFill>
                <a:latin typeface="Roboto"/>
              </a:rPr>
              <a:t>Educational and Scientific Institute of Social-Pedagogical and Artistic Education</a:t>
            </a:r>
            <a:endParaRPr lang="en-US" sz="1600" i="0" dirty="0">
              <a:solidFill>
                <a:srgbClr val="131313"/>
              </a:solidFill>
              <a:effectLst/>
              <a:latin typeface="Roboto"/>
            </a:endParaRP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9E75F043-8E0A-3824-DE35-7FC3A902238D}"/>
              </a:ext>
            </a:extLst>
          </p:cNvPr>
          <p:cNvSpPr txBox="1"/>
          <p:nvPr/>
        </p:nvSpPr>
        <p:spPr>
          <a:xfrm>
            <a:off x="2691243" y="3638414"/>
            <a:ext cx="2073025" cy="58477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The Faculty of Chemistry and Biology</a:t>
            </a:r>
            <a:r>
              <a:rPr lang="uk-UA" sz="1600"/>
              <a:t> </a:t>
            </a:r>
            <a:endParaRPr lang="uk-UA" sz="1600" dirty="0"/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A7C23403-8611-0C2A-EC4F-5097D860174C}"/>
              </a:ext>
            </a:extLst>
          </p:cNvPr>
          <p:cNvSpPr txBox="1"/>
          <p:nvPr/>
        </p:nvSpPr>
        <p:spPr>
          <a:xfrm>
            <a:off x="5212071" y="3575194"/>
            <a:ext cx="2137746" cy="1015663"/>
          </a:xfrm>
          <a:prstGeom prst="rect">
            <a:avLst/>
          </a:prstGeom>
          <a:noFill/>
          <a:ln w="28575">
            <a:solidFill>
              <a:srgbClr val="9A57C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Faculty of Information Technology, Mathematics and Economics</a:t>
            </a:r>
            <a:endParaRPr lang="uk-UA" sz="1500" dirty="0"/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CAAAAC59-2522-08DA-FF91-CB3AEA825A66}"/>
              </a:ext>
            </a:extLst>
          </p:cNvPr>
          <p:cNvSpPr txBox="1"/>
          <p:nvPr/>
        </p:nvSpPr>
        <p:spPr>
          <a:xfrm>
            <a:off x="7629073" y="3675221"/>
            <a:ext cx="2104696" cy="338554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Philological Faculty</a:t>
            </a:r>
            <a:endParaRPr lang="uk-UA" sz="1600" dirty="0"/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BC40C8D0-CF57-7C47-4484-3C6A7EBBF25E}"/>
              </a:ext>
            </a:extLst>
          </p:cNvPr>
          <p:cNvSpPr txBox="1"/>
          <p:nvPr/>
        </p:nvSpPr>
        <p:spPr>
          <a:xfrm>
            <a:off x="10059690" y="3573016"/>
            <a:ext cx="1865708" cy="830997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Faculty of Natural Sciences and Geography</a:t>
            </a:r>
            <a:endParaRPr lang="uk-UA" sz="1500" dirty="0"/>
          </a:p>
        </p:txBody>
      </p:sp>
    </p:spTree>
    <p:extLst>
      <p:ext uri="{BB962C8B-B14F-4D97-AF65-F5344CB8AC3E}">
        <p14:creationId xmlns:p14="http://schemas.microsoft.com/office/powerpoint/2010/main" val="1871013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id="{5B35349E-F86E-4689-B3B7-BED4D8E093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1577197"/>
              </p:ext>
            </p:extLst>
          </p:nvPr>
        </p:nvGraphicFramePr>
        <p:xfrm>
          <a:off x="512933" y="863682"/>
          <a:ext cx="11166133" cy="5013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72BF145-826F-4714-B6A7-B0099D847634}"/>
              </a:ext>
            </a:extLst>
          </p:cNvPr>
          <p:cNvSpPr txBox="1"/>
          <p:nvPr/>
        </p:nvSpPr>
        <p:spPr>
          <a:xfrm>
            <a:off x="1919534" y="1362706"/>
            <a:ext cx="168290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</a:p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Bachelor's</a:t>
            </a:r>
          </a:p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x-non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5F34B6-36FB-4996-A92C-A28BA6DD7659}"/>
              </a:ext>
            </a:extLst>
          </p:cNvPr>
          <p:cNvSpPr txBox="1"/>
          <p:nvPr/>
        </p:nvSpPr>
        <p:spPr>
          <a:xfrm>
            <a:off x="1847527" y="3076218"/>
            <a:ext cx="17549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The second master's degree</a:t>
            </a:r>
          </a:p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x-non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87CBA7-87A5-4DD6-8C66-A103F3EAEFBE}"/>
              </a:ext>
            </a:extLst>
          </p:cNvPr>
          <p:cNvSpPr txBox="1"/>
          <p:nvPr/>
        </p:nvSpPr>
        <p:spPr>
          <a:xfrm>
            <a:off x="2004902" y="4509120"/>
            <a:ext cx="1440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Third</a:t>
            </a:r>
          </a:p>
          <a:p>
            <a:pPr algn="ctr"/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educational and scientific</a:t>
            </a:r>
          </a:p>
          <a:p>
            <a:pPr algn="ctr"/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x-non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477969-90D2-7CAA-94C0-9272D6B25A06}"/>
              </a:ext>
            </a:extLst>
          </p:cNvPr>
          <p:cNvSpPr txBox="1"/>
          <p:nvPr/>
        </p:nvSpPr>
        <p:spPr>
          <a:xfrm>
            <a:off x="335360" y="241484"/>
            <a:ext cx="85689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cap="all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 range of Studying opportunities</a:t>
            </a:r>
            <a:endParaRPr lang="ru-RU" sz="2800" b="0" i="0" cap="all" dirty="0">
              <a:solidFill>
                <a:schemeClr val="accent1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4EFD66-40ED-3744-C6FB-72B56767CA24}"/>
              </a:ext>
            </a:extLst>
          </p:cNvPr>
          <p:cNvSpPr txBox="1"/>
          <p:nvPr/>
        </p:nvSpPr>
        <p:spPr>
          <a:xfrm>
            <a:off x="3143672" y="5841882"/>
            <a:ext cx="74888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educational programs are accredited by</a:t>
            </a:r>
          </a:p>
          <a:p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National Agency for Higher Education Quality Assurance</a:t>
            </a: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308854-4547-A623-4649-1E0588A169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890" y="116633"/>
            <a:ext cx="1060773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16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Возможно, это изображение ювелирные изделия">
            <a:extLst>
              <a:ext uri="{FF2B5EF4-FFF2-40B4-BE49-F238E27FC236}">
                <a16:creationId xmlns:a16="http://schemas.microsoft.com/office/drawing/2014/main" id="{9B49DE7F-945C-4329-9F76-A4DAA09CDE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9" t="13294" r="11167" b="22795"/>
          <a:stretch/>
        </p:blipFill>
        <p:spPr bwMode="auto">
          <a:xfrm>
            <a:off x="5879976" y="1610462"/>
            <a:ext cx="1727498" cy="183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Нет описания фото.">
            <a:extLst>
              <a:ext uri="{FF2B5EF4-FFF2-40B4-BE49-F238E27FC236}">
                <a16:creationId xmlns:a16="http://schemas.microsoft.com/office/drawing/2014/main" id="{3AEFCDCB-C452-4F70-89BD-872978CF2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9590" b="21869"/>
          <a:stretch/>
        </p:blipFill>
        <p:spPr bwMode="auto">
          <a:xfrm>
            <a:off x="6415584" y="277770"/>
            <a:ext cx="1489116" cy="195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Нет описания фото.">
            <a:extLst>
              <a:ext uri="{FF2B5EF4-FFF2-40B4-BE49-F238E27FC236}">
                <a16:creationId xmlns:a16="http://schemas.microsoft.com/office/drawing/2014/main" id="{3195E43A-5F31-4695-9B78-8E4A4620F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103" y="188640"/>
            <a:ext cx="2120437" cy="282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121F85-928B-1FF9-5A48-125CCF7B1050}"/>
              </a:ext>
            </a:extLst>
          </p:cNvPr>
          <p:cNvSpPr txBox="1"/>
          <p:nvPr/>
        </p:nvSpPr>
        <p:spPr>
          <a:xfrm>
            <a:off x="233958" y="1421487"/>
            <a:ext cx="49979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Diploma of the Grand Prix</a:t>
            </a: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"International activity"</a:t>
            </a:r>
            <a:endParaRPr lang="uk-UA" sz="1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Gold medal in the nomination "Modern educational institution - territory of preservation and strengthening of health"</a:t>
            </a: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F12F56-0F4C-066D-78D2-397AAEAA404D}"/>
              </a:ext>
            </a:extLst>
          </p:cNvPr>
          <p:cNvSpPr txBox="1"/>
          <p:nvPr/>
        </p:nvSpPr>
        <p:spPr>
          <a:xfrm>
            <a:off x="233958" y="361945"/>
            <a:ext cx="4823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XIII</a:t>
            </a:r>
            <a:r>
              <a:rPr lang="uk-UA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International Exhibition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52B576-1848-A634-BFB8-5B2D673383BC}"/>
              </a:ext>
            </a:extLst>
          </p:cNvPr>
          <p:cNvSpPr txBox="1"/>
          <p:nvPr/>
        </p:nvSpPr>
        <p:spPr>
          <a:xfrm>
            <a:off x="233958" y="4680173"/>
            <a:ext cx="62220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Diploma of the Grand Prix</a:t>
            </a: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"Higher Education of Ukraine"</a:t>
            </a:r>
            <a:endParaRPr lang="uk-UA" sz="1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Gold medal in the nomination</a:t>
            </a: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"The STEM</a:t>
            </a:r>
            <a:r>
              <a:rPr lang="uk-UA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model of an educational institution: strategies, structure, directions and forms of activity"</a:t>
            </a: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81B4A3-12B0-2CB2-186A-69A01AE814AE}"/>
              </a:ext>
            </a:extLst>
          </p:cNvPr>
          <p:cNvSpPr txBox="1"/>
          <p:nvPr/>
        </p:nvSpPr>
        <p:spPr>
          <a:xfrm>
            <a:off x="233958" y="3573016"/>
            <a:ext cx="49979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XIV</a:t>
            </a:r>
            <a:r>
              <a:rPr lang="uk-UA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International Exhibition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Нет описания фото.">
            <a:extLst>
              <a:ext uri="{FF2B5EF4-FFF2-40B4-BE49-F238E27FC236}">
                <a16:creationId xmlns:a16="http://schemas.microsoft.com/office/drawing/2014/main" id="{F50DAE1D-CC0F-4CD7-A323-C4919D8C9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601751"/>
            <a:ext cx="2120437" cy="282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D1ECF8-4E99-BEC6-6896-085157B9F83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3351"/>
          <a:stretch/>
        </p:blipFill>
        <p:spPr>
          <a:xfrm>
            <a:off x="6950938" y="3724698"/>
            <a:ext cx="2519644" cy="29109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6B245B-D0F7-4EAD-0DA4-02C7D6E92CA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105" b="5278"/>
          <a:stretch/>
        </p:blipFill>
        <p:spPr>
          <a:xfrm>
            <a:off x="9837605" y="3690431"/>
            <a:ext cx="2189634" cy="29452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3F3CD1-D144-00B7-182D-CFDBAA20F182}"/>
              </a:ext>
            </a:extLst>
          </p:cNvPr>
          <p:cNvSpPr txBox="1"/>
          <p:nvPr/>
        </p:nvSpPr>
        <p:spPr>
          <a:xfrm>
            <a:off x="233958" y="836712"/>
            <a:ext cx="60942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200" b="1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MODERN EDUCATIONAL INSTITUTIONS</a:t>
            </a:r>
            <a:r>
              <a:rPr lang="uk-UA" sz="2200" b="1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uk-UA" sz="2200" b="1" dirty="0">
                <a:latin typeface="Arial" panose="020B0604020202020204" pitchFamily="34" charset="0"/>
                <a:cs typeface="Arial" panose="020B0604020202020204" pitchFamily="34" charset="0"/>
              </a:rPr>
              <a:t>2022»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B6791E-35DC-30CD-F2E3-E70B380543FD}"/>
              </a:ext>
            </a:extLst>
          </p:cNvPr>
          <p:cNvSpPr txBox="1"/>
          <p:nvPr/>
        </p:nvSpPr>
        <p:spPr>
          <a:xfrm>
            <a:off x="233958" y="4037677"/>
            <a:ext cx="60942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200" b="1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MODERN EDUCATIONAL INSTITUTIONS</a:t>
            </a:r>
            <a:r>
              <a:rPr lang="uk-UA" sz="2200" b="1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uk-UA" sz="2200" b="1" dirty="0">
                <a:latin typeface="Arial" panose="020B0604020202020204" pitchFamily="34" charset="0"/>
                <a:cs typeface="Arial" panose="020B0604020202020204" pitchFamily="34" charset="0"/>
              </a:rPr>
              <a:t>2023» </a:t>
            </a:r>
          </a:p>
        </p:txBody>
      </p:sp>
    </p:spTree>
    <p:extLst>
      <p:ext uri="{BB962C8B-B14F-4D97-AF65-F5344CB8AC3E}">
        <p14:creationId xmlns:p14="http://schemas.microsoft.com/office/powerpoint/2010/main" val="3400239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C6E7B3-4025-857A-4589-309AFD1A8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A423BA-0767-2177-038F-477C29BA1695}"/>
              </a:ext>
            </a:extLst>
          </p:cNvPr>
          <p:cNvSpPr txBox="1"/>
          <p:nvPr/>
        </p:nvSpPr>
        <p:spPr>
          <a:xfrm>
            <a:off x="3008671" y="476672"/>
            <a:ext cx="61746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cap="all">
                <a:solidFill>
                  <a:srgbClr val="FFFFFF"/>
                </a:solidFill>
                <a:latin typeface="Arial Black" panose="020B0A04020102020204" pitchFamily="34" charset="0"/>
              </a:rPr>
              <a:t>all-Ukrainian rating based on data indicators of the scientometric database</a:t>
            </a:r>
            <a:r>
              <a:rPr lang="uk-UA" sz="2400" cap="all"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  <a:r>
              <a:rPr lang="ru-RU" sz="2400" b="0" i="0" u="none" strike="noStrike" cap="all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Scopus</a:t>
            </a:r>
            <a:endParaRPr lang="uk-UA" sz="2400" cap="all" dirty="0"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DD69BE-0F29-AB82-19DE-61BDF5F04FFC}"/>
              </a:ext>
            </a:extLst>
          </p:cNvPr>
          <p:cNvSpPr txBox="1"/>
          <p:nvPr/>
        </p:nvSpPr>
        <p:spPr>
          <a:xfrm>
            <a:off x="6801026" y="2153673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 b="0" i="0" u="none" strike="noStrike" cap="all">
                <a:solidFill>
                  <a:srgbClr val="FFFFFF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r>
              <a:rPr lang="x-none" sz="4800" dirty="0"/>
              <a:t>+26</a:t>
            </a:r>
            <a:endParaRPr lang="uk-UA" sz="4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ED17AC-7691-22FF-4B24-E6DBEC4D19AC}"/>
              </a:ext>
            </a:extLst>
          </p:cNvPr>
          <p:cNvSpPr txBox="1"/>
          <p:nvPr/>
        </p:nvSpPr>
        <p:spPr>
          <a:xfrm>
            <a:off x="6788555" y="2867376"/>
            <a:ext cx="180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4000" b="0" i="0" u="none" strike="noStrike" cap="all">
                <a:solidFill>
                  <a:srgbClr val="FFFFFF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r>
              <a:rPr lang="en-US" sz="1800"/>
              <a:t>POSITIONS</a:t>
            </a:r>
            <a:endParaRPr lang="uk-UA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5B40B4-527F-ABFD-F5DF-AA395F559DCB}"/>
              </a:ext>
            </a:extLst>
          </p:cNvPr>
          <p:cNvSpPr txBox="1"/>
          <p:nvPr/>
        </p:nvSpPr>
        <p:spPr>
          <a:xfrm>
            <a:off x="1343472" y="2132856"/>
            <a:ext cx="15841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 b="0" i="0" u="none" strike="noStrike" cap="all">
                <a:solidFill>
                  <a:srgbClr val="FFFFFF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algn="ctr"/>
            <a:r>
              <a:rPr lang="x-none" sz="3600" b="1" i="0" u="none" strike="noStrike" dirty="0">
                <a:solidFill>
                  <a:srgbClr val="2D6AEA"/>
                </a:solidFill>
                <a:effectLst/>
              </a:rPr>
              <a:t>2023</a:t>
            </a:r>
            <a:endParaRPr lang="uk-UA" sz="4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B405A2-0000-6C8E-8288-90B8A30F5A50}"/>
              </a:ext>
            </a:extLst>
          </p:cNvPr>
          <p:cNvSpPr txBox="1"/>
          <p:nvPr/>
        </p:nvSpPr>
        <p:spPr>
          <a:xfrm>
            <a:off x="1343472" y="3356992"/>
            <a:ext cx="15841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 b="0" i="0" u="none" strike="noStrike" cap="all">
                <a:solidFill>
                  <a:srgbClr val="FFFFFF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algn="ctr"/>
            <a:r>
              <a:rPr lang="x-none" sz="3600" b="1" i="0" u="none" strike="noStrike" dirty="0">
                <a:solidFill>
                  <a:srgbClr val="2D6AEA"/>
                </a:solidFill>
                <a:effectLst/>
              </a:rPr>
              <a:t>202</a:t>
            </a:r>
            <a:r>
              <a:rPr lang="uk-UA" sz="3600" b="1" i="0" u="none" strike="noStrike" dirty="0">
                <a:solidFill>
                  <a:srgbClr val="2D6AEA"/>
                </a:solidFill>
                <a:effectLst/>
              </a:rPr>
              <a:t>2</a:t>
            </a:r>
            <a:endParaRPr lang="uk-UA" sz="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30982F-D5C6-494E-5029-1A52FB54375E}"/>
              </a:ext>
            </a:extLst>
          </p:cNvPr>
          <p:cNvSpPr txBox="1"/>
          <p:nvPr/>
        </p:nvSpPr>
        <p:spPr>
          <a:xfrm>
            <a:off x="1343472" y="4582869"/>
            <a:ext cx="15841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 b="0" i="0" u="none" strike="noStrike" cap="all">
                <a:solidFill>
                  <a:srgbClr val="FFFFFF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algn="ctr"/>
            <a:r>
              <a:rPr lang="x-none" sz="3600" b="1" i="0" u="none" strike="noStrike" dirty="0">
                <a:solidFill>
                  <a:srgbClr val="2D6AEA"/>
                </a:solidFill>
                <a:effectLst/>
              </a:rPr>
              <a:t>202</a:t>
            </a:r>
            <a:r>
              <a:rPr lang="uk-UA" sz="3600" b="1" i="0" u="none" strike="noStrike" dirty="0">
                <a:solidFill>
                  <a:srgbClr val="2D6AEA"/>
                </a:solidFill>
                <a:effectLst/>
              </a:rPr>
              <a:t>1</a:t>
            </a:r>
            <a:endParaRPr lang="uk-UA" sz="4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057FF0-F854-C058-20C3-145BF065A59A}"/>
              </a:ext>
            </a:extLst>
          </p:cNvPr>
          <p:cNvSpPr txBox="1"/>
          <p:nvPr/>
        </p:nvSpPr>
        <p:spPr>
          <a:xfrm>
            <a:off x="3215680" y="2420888"/>
            <a:ext cx="24482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0" i="0" u="none" strike="noStrike" cap="all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97 </a:t>
            </a:r>
            <a:r>
              <a:rPr lang="en-US" sz="3200" cap="all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place</a:t>
            </a:r>
            <a:endParaRPr lang="uk-UA" sz="3200" cap="all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992736-3E7E-7631-335E-1F5D2024EEC9}"/>
              </a:ext>
            </a:extLst>
          </p:cNvPr>
          <p:cNvSpPr txBox="1"/>
          <p:nvPr/>
        </p:nvSpPr>
        <p:spPr>
          <a:xfrm>
            <a:off x="3215680" y="3636313"/>
            <a:ext cx="2664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0" i="0" u="none" strike="noStrike" cap="all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105 </a:t>
            </a:r>
            <a:r>
              <a:rPr lang="en-US" sz="3200" cap="all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place</a:t>
            </a:r>
            <a:endParaRPr lang="uk-UA" sz="3200" cap="all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2D889E-788D-7AF3-D7FE-49DADEEFB386}"/>
              </a:ext>
            </a:extLst>
          </p:cNvPr>
          <p:cNvSpPr txBox="1"/>
          <p:nvPr/>
        </p:nvSpPr>
        <p:spPr>
          <a:xfrm>
            <a:off x="3215680" y="4797152"/>
            <a:ext cx="2664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0" i="0" u="none" strike="noStrike" cap="all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123 </a:t>
            </a:r>
            <a:r>
              <a:rPr lang="en-US" sz="3200" cap="all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place</a:t>
            </a:r>
            <a:endParaRPr lang="uk-UA" sz="3200" cap="all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9DF450-829E-AFEA-AA77-DCA001384086}"/>
              </a:ext>
            </a:extLst>
          </p:cNvPr>
          <p:cNvSpPr txBox="1"/>
          <p:nvPr/>
        </p:nvSpPr>
        <p:spPr>
          <a:xfrm>
            <a:off x="2130910" y="5730549"/>
            <a:ext cx="37490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cap="all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Vivat Alma-mater!</a:t>
            </a:r>
            <a:endParaRPr lang="uk-UA" sz="2400" cap="all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902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477969-90D2-7CAA-94C0-9272D6B25A06}"/>
              </a:ext>
            </a:extLst>
          </p:cNvPr>
          <p:cNvSpPr txBox="1"/>
          <p:nvPr/>
        </p:nvSpPr>
        <p:spPr>
          <a:xfrm>
            <a:off x="1289693" y="241485"/>
            <a:ext cx="85689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cap="all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Our position in university rankings</a:t>
            </a:r>
            <a:endParaRPr lang="ru-RU" sz="2800" b="0" i="0" cap="all" dirty="0">
              <a:solidFill>
                <a:schemeClr val="accent1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308854-4547-A623-4649-1E0588A169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890" y="116633"/>
            <a:ext cx="1060773" cy="648072"/>
          </a:xfrm>
          <a:prstGeom prst="rect">
            <a:avLst/>
          </a:prstGeom>
        </p:spPr>
      </p:pic>
      <p:graphicFrame>
        <p:nvGraphicFramePr>
          <p:cNvPr id="9" name="Таблиця 10">
            <a:extLst>
              <a:ext uri="{FF2B5EF4-FFF2-40B4-BE49-F238E27FC236}">
                <a16:creationId xmlns:a16="http://schemas.microsoft.com/office/drawing/2014/main" id="{E8A99D9B-B46E-4FEC-AD40-802929596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551902"/>
              </p:ext>
            </p:extLst>
          </p:nvPr>
        </p:nvGraphicFramePr>
        <p:xfrm>
          <a:off x="1262558" y="1124744"/>
          <a:ext cx="10522074" cy="4968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5690">
                  <a:extLst>
                    <a:ext uri="{9D8B030D-6E8A-4147-A177-3AD203B41FA5}">
                      <a16:colId xmlns:a16="http://schemas.microsoft.com/office/drawing/2014/main" val="250610737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2281603026"/>
                    </a:ext>
                  </a:extLst>
                </a:gridCol>
              </a:tblGrid>
              <a:tr h="709793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Black" panose="020B0A04020102020204" pitchFamily="34" charset="0"/>
                        </a:rPr>
                        <a:t>University rankings</a:t>
                      </a:r>
                      <a:endParaRPr lang="ru-UA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Position</a:t>
                      </a:r>
                      <a:endParaRPr lang="ru-UA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04131"/>
                  </a:ext>
                </a:extLst>
              </a:tr>
              <a:tr h="709793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Black" panose="020B0A04020102020204" pitchFamily="34" charset="0"/>
                        </a:rPr>
                        <a:t>Webometrics by </a:t>
                      </a:r>
                      <a:r>
                        <a:rPr lang="en-US" sz="2400" b="0" i="0" dirty="0" err="1">
                          <a:solidFill>
                            <a:srgbClr val="4C4C4C"/>
                          </a:solidFill>
                          <a:effectLst/>
                          <a:latin typeface="Arial Black" panose="020B0A04020102020204" pitchFamily="34" charset="0"/>
                        </a:rPr>
                        <a:t>Cybermetrics</a:t>
                      </a:r>
                      <a:r>
                        <a:rPr lang="en-US" sz="2400" b="0" i="0" dirty="0">
                          <a:solidFill>
                            <a:srgbClr val="4C4C4C"/>
                          </a:solidFill>
                          <a:effectLst/>
                          <a:latin typeface="Arial Black" panose="020B0A04020102020204" pitchFamily="34" charset="0"/>
                        </a:rPr>
                        <a:t> Lab</a:t>
                      </a:r>
                      <a:endParaRPr lang="ru-UA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73</a:t>
                      </a:r>
                      <a:endParaRPr lang="ru-UA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09816"/>
                  </a:ext>
                </a:extLst>
              </a:tr>
              <a:tr h="709793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 Black" panose="020B0A04020102020204" pitchFamily="34" charset="0"/>
                        </a:rPr>
                        <a:t>UniRank</a:t>
                      </a:r>
                      <a:endParaRPr lang="ru-UA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51</a:t>
                      </a:r>
                      <a:endParaRPr lang="ru-UA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550962"/>
                  </a:ext>
                </a:extLst>
              </a:tr>
              <a:tr h="709793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Black" panose="020B0A04020102020204" pitchFamily="34" charset="0"/>
                        </a:rPr>
                        <a:t>Osvita.UA</a:t>
                      </a:r>
                      <a:endParaRPr lang="ru-UA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114</a:t>
                      </a:r>
                      <a:endParaRPr lang="ru-UA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062595"/>
                  </a:ext>
                </a:extLst>
              </a:tr>
              <a:tr h="709793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Black" panose="020B0A04020102020204" pitchFamily="34" charset="0"/>
                        </a:rPr>
                        <a:t>Top 200 Ukraine 2023</a:t>
                      </a:r>
                      <a:endParaRPr lang="ru-UA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75</a:t>
                      </a:r>
                      <a:endParaRPr lang="ru-UA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586679"/>
                  </a:ext>
                </a:extLst>
              </a:tr>
              <a:tr h="709793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Black" panose="020B0A04020102020204" pitchFamily="34" charset="0"/>
                        </a:rPr>
                        <a:t>Best pedagogical universities (Ukraine)</a:t>
                      </a:r>
                      <a:endParaRPr lang="ru-UA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8</a:t>
                      </a:r>
                      <a:endParaRPr lang="ru-UA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8259697"/>
                  </a:ext>
                </a:extLst>
              </a:tr>
              <a:tr h="709793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Black" panose="020B0A04020102020204" pitchFamily="34" charset="0"/>
                        </a:rPr>
                        <a:t>Universities of </a:t>
                      </a:r>
                      <a:r>
                        <a:rPr lang="en-US" sz="2400" dirty="0" err="1">
                          <a:latin typeface="Arial Black" panose="020B0A04020102020204" pitchFamily="34" charset="0"/>
                        </a:rPr>
                        <a:t>Zaporizhzhia</a:t>
                      </a:r>
                      <a:r>
                        <a:rPr lang="en-US" sz="2400" dirty="0">
                          <a:latin typeface="Arial Black" panose="020B0A04020102020204" pitchFamily="34" charset="0"/>
                        </a:rPr>
                        <a:t> region </a:t>
                      </a:r>
                      <a:endParaRPr lang="ru-UA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4</a:t>
                      </a:r>
                      <a:endParaRPr lang="ru-UA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207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004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BB2C4B7-011C-438F-AEB0-5B5B4C10C814}"/>
              </a:ext>
            </a:extLst>
          </p:cNvPr>
          <p:cNvSpPr txBox="1"/>
          <p:nvPr/>
        </p:nvSpPr>
        <p:spPr>
          <a:xfrm>
            <a:off x="551385" y="1114641"/>
            <a:ext cx="11445278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101083203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Bringing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Opportunities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and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Organizational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Success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To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Small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Local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Universities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in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Ukraine</a:t>
            </a:r>
            <a:endParaRPr lang="uk-UA" dirty="0">
              <a:solidFill>
                <a:srgbClr val="000000"/>
              </a:solidFill>
              <a:effectLst/>
              <a:latin typeface="Gilroy" panose="00000500000000000000" pitchFamily="2" charset="-52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101082858 MOOC-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based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micro-credentials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for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teacher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professional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development</a:t>
            </a:r>
            <a:endParaRPr lang="uk-UA" dirty="0">
              <a:solidFill>
                <a:srgbClr val="000000"/>
              </a:solidFill>
              <a:effectLst/>
              <a:latin typeface="Gilroy" panose="00000500000000000000" pitchFamily="2" charset="-52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101083077 Universities-Communities: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strengthening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cooperation</a:t>
            </a:r>
            <a:endParaRPr lang="uk-UA" dirty="0">
              <a:solidFill>
                <a:srgbClr val="000000"/>
              </a:solidFill>
              <a:effectLst/>
              <a:latin typeface="Gilroy" panose="00000500000000000000" pitchFamily="2" charset="-52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101083321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Strengthening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EU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common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values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through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policy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multilingualism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in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education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and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training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future</a:t>
            </a:r>
            <a:r>
              <a:rPr lang="uk-UA" dirty="0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teachers</a:t>
            </a:r>
            <a:endParaRPr lang="en-US" dirty="0">
              <a:solidFill>
                <a:srgbClr val="000000"/>
              </a:solidFill>
              <a:effectLst/>
              <a:latin typeface="Gilroy" panose="00000500000000000000" pitchFamily="2" charset="-52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101129379 Boosting university psychological resilience and wellbeing in (</a:t>
            </a:r>
            <a:r>
              <a:rPr lang="en-US" dirty="0" smtClean="0">
                <a:solidFill>
                  <a:srgbClr val="000000"/>
                </a:solidFill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post-) war </a:t>
            </a:r>
            <a:r>
              <a:rPr lang="en-US" dirty="0">
                <a:solidFill>
                  <a:srgbClr val="000000"/>
                </a:solidFill>
                <a:latin typeface="Gilroy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Ukrainian nation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   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AD33EEE-BD6F-4D19-999D-05CAA2EFC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1"/>
          <a:stretch/>
        </p:blipFill>
        <p:spPr>
          <a:xfrm>
            <a:off x="995680" y="4005064"/>
            <a:ext cx="10601960" cy="2600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71ACFF-2DF5-43B9-AB47-3F13826D0446}"/>
              </a:ext>
            </a:extLst>
          </p:cNvPr>
          <p:cNvSpPr txBox="1"/>
          <p:nvPr/>
        </p:nvSpPr>
        <p:spPr>
          <a:xfrm>
            <a:off x="1137920" y="212994"/>
            <a:ext cx="10129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214798"/>
                </a:solidFill>
                <a:latin typeface="Arial Black" panose="020B0A04020102020204" pitchFamily="34" charset="0"/>
              </a:rPr>
              <a:t>Erasmus+ project activity</a:t>
            </a:r>
            <a:endParaRPr lang="x-none" sz="3600" dirty="0">
              <a:solidFill>
                <a:srgbClr val="214798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D69F0B-320D-333A-BCB7-7FD9EB9756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55" y="116633"/>
            <a:ext cx="942908" cy="57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32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0FAE640-F82F-B590-ADE4-F2090971CE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10" y="1273852"/>
            <a:ext cx="11722258" cy="5406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B571A6-32C6-922E-11DF-37F2EAA83C59}"/>
              </a:ext>
            </a:extLst>
          </p:cNvPr>
          <p:cNvSpPr txBox="1"/>
          <p:nvPr/>
        </p:nvSpPr>
        <p:spPr>
          <a:xfrm>
            <a:off x="287418" y="288092"/>
            <a:ext cx="113772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800" b="0" i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algn="l"/>
            <a:r>
              <a:rPr lang="en-US" sz="2400"/>
              <a:t>HIGH-QUALITY EDUCATION BASED ON RESEARCH</a:t>
            </a:r>
            <a:endParaRPr lang="uk-UA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0A821F-7688-DF76-21E2-EB0271A57CFC}"/>
              </a:ext>
            </a:extLst>
          </p:cNvPr>
          <p:cNvSpPr txBox="1"/>
          <p:nvPr/>
        </p:nvSpPr>
        <p:spPr>
          <a:xfrm>
            <a:off x="795338" y="2342359"/>
            <a:ext cx="16561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b="1" dirty="0">
                <a:latin typeface="Arial" panose="020B0604020202020204" pitchFamily="34" charset="0"/>
                <a:cs typeface="Arial" panose="020B0604020202020204" pitchFamily="34" charset="0"/>
              </a:rPr>
              <a:t>Educational and Scientific Institute of Social-pedagogical and Artistic Education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C5C329-925B-06A2-9709-0E935CE7163A}"/>
              </a:ext>
            </a:extLst>
          </p:cNvPr>
          <p:cNvSpPr txBox="1"/>
          <p:nvPr/>
        </p:nvSpPr>
        <p:spPr>
          <a:xfrm>
            <a:off x="909322" y="2878560"/>
            <a:ext cx="1080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/>
              <a:t>Laboratory of health psychology</a:t>
            </a:r>
            <a:endParaRPr lang="uk-U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EC0470-7C62-4E87-741F-2A59670544C7}"/>
              </a:ext>
            </a:extLst>
          </p:cNvPr>
          <p:cNvSpPr txBox="1"/>
          <p:nvPr/>
        </p:nvSpPr>
        <p:spPr>
          <a:xfrm>
            <a:off x="911424" y="3444435"/>
            <a:ext cx="1224136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dirty="0"/>
              <a:t>Laboratory of psychophysiological research</a:t>
            </a:r>
            <a:endParaRPr lang="uk-UA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94B73A-0C5B-DDDF-221C-3C979780C64F}"/>
              </a:ext>
            </a:extLst>
          </p:cNvPr>
          <p:cNvSpPr txBox="1"/>
          <p:nvPr/>
        </p:nvSpPr>
        <p:spPr>
          <a:xfrm>
            <a:off x="911424" y="3984476"/>
            <a:ext cx="129614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dirty="0"/>
              <a:t>Laboratory spiritual and moral education</a:t>
            </a:r>
            <a:endParaRPr lang="uk-UA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268219-C7F1-A7E0-F85A-3B107F029A72}"/>
              </a:ext>
            </a:extLst>
          </p:cNvPr>
          <p:cNvSpPr txBox="1"/>
          <p:nvPr/>
        </p:nvSpPr>
        <p:spPr>
          <a:xfrm>
            <a:off x="911424" y="4509120"/>
            <a:ext cx="1224136" cy="487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800"/>
              <a:t>Educational and scientific center of socio-cultural development of a child's personality</a:t>
            </a:r>
            <a:endParaRPr lang="uk-UA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DC9245-3C08-22CC-4347-1176AE694E2C}"/>
              </a:ext>
            </a:extLst>
          </p:cNvPr>
          <p:cNvSpPr txBox="1"/>
          <p:nvPr/>
        </p:nvSpPr>
        <p:spPr>
          <a:xfrm>
            <a:off x="915686" y="5094748"/>
            <a:ext cx="1224136" cy="617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850" dirty="0"/>
              <a:t>Center for correctional and developmental technologies for children of preschool and primary school age</a:t>
            </a:r>
            <a:endParaRPr lang="uk-UA" sz="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F62945-6165-34DE-5C48-5175E353F46F}"/>
              </a:ext>
            </a:extLst>
          </p:cNvPr>
          <p:cNvSpPr txBox="1"/>
          <p:nvPr/>
        </p:nvSpPr>
        <p:spPr>
          <a:xfrm>
            <a:off x="911424" y="5911739"/>
            <a:ext cx="12241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/>
              <a:t>Pedagogical laboratory of primary school</a:t>
            </a:r>
            <a:endParaRPr lang="uk-U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5282AD-1AE8-194A-75DA-6872D0322177}"/>
              </a:ext>
            </a:extLst>
          </p:cNvPr>
          <p:cNvSpPr txBox="1"/>
          <p:nvPr/>
        </p:nvSpPr>
        <p:spPr>
          <a:xfrm>
            <a:off x="3214764" y="2400068"/>
            <a:ext cx="15841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b="1" dirty="0">
                <a:latin typeface="Arial" panose="020B0604020202020204" pitchFamily="34" charset="0"/>
                <a:cs typeface="Arial" panose="020B0604020202020204" pitchFamily="34" charset="0"/>
              </a:rPr>
              <a:t>The Faculty of Chemistry and Biology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DE447B-5932-4779-DF6C-2746AFF43600}"/>
              </a:ext>
            </a:extLst>
          </p:cNvPr>
          <p:cNvSpPr txBox="1"/>
          <p:nvPr/>
        </p:nvSpPr>
        <p:spPr>
          <a:xfrm>
            <a:off x="3359696" y="2895327"/>
            <a:ext cx="1080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/>
              <a:t>Laboratory of inorganic synthesis</a:t>
            </a:r>
            <a:endParaRPr lang="uk-U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25F8CC-8C18-5067-3FB3-DCE8CC24F990}"/>
              </a:ext>
            </a:extLst>
          </p:cNvPr>
          <p:cNvSpPr txBox="1"/>
          <p:nvPr/>
        </p:nvSpPr>
        <p:spPr>
          <a:xfrm>
            <a:off x="3359696" y="3517429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/>
              <a:t>Laboratory of analytical control and molecular genetic research</a:t>
            </a:r>
            <a:endParaRPr lang="uk-U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8684E4-4343-29A7-9175-831F54DC72EF}"/>
              </a:ext>
            </a:extLst>
          </p:cNvPr>
          <p:cNvSpPr txBox="1"/>
          <p:nvPr/>
        </p:nvSpPr>
        <p:spPr>
          <a:xfrm>
            <a:off x="3359696" y="4365104"/>
            <a:ext cx="1080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/>
              <a:t>Laboratory of biochemical research</a:t>
            </a:r>
            <a:endParaRPr lang="uk-U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8FD029-80F5-6C1C-8861-2F7FA1191465}"/>
              </a:ext>
            </a:extLst>
          </p:cNvPr>
          <p:cNvSpPr txBox="1"/>
          <p:nvPr/>
        </p:nvSpPr>
        <p:spPr>
          <a:xfrm>
            <a:off x="3359696" y="4957447"/>
            <a:ext cx="122413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dirty="0"/>
              <a:t>Laboratory of </a:t>
            </a:r>
            <a:r>
              <a:rPr lang="en-US" sz="900" dirty="0" err="1"/>
              <a:t>algoecological</a:t>
            </a:r>
            <a:r>
              <a:rPr lang="en-US" sz="900" dirty="0"/>
              <a:t> studies of terrestrial and aquatic ecosystems</a:t>
            </a:r>
            <a:endParaRPr lang="uk-UA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0EC3F5-D4A9-05C9-7A40-AB2C2F2931ED}"/>
              </a:ext>
            </a:extLst>
          </p:cNvPr>
          <p:cNvSpPr txBox="1"/>
          <p:nvPr/>
        </p:nvSpPr>
        <p:spPr>
          <a:xfrm>
            <a:off x="3323692" y="5789398"/>
            <a:ext cx="1224136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/>
              <a:t>Health center</a:t>
            </a:r>
            <a:endParaRPr lang="uk-UA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2D3402-0D0B-132E-F200-69A48E74AA8E}"/>
              </a:ext>
            </a:extLst>
          </p:cNvPr>
          <p:cNvSpPr txBox="1"/>
          <p:nvPr/>
        </p:nvSpPr>
        <p:spPr>
          <a:xfrm>
            <a:off x="5663952" y="2361637"/>
            <a:ext cx="160193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b="1" dirty="0">
                <a:latin typeface="Arial" panose="020B0604020202020204" pitchFamily="34" charset="0"/>
                <a:cs typeface="Arial" panose="020B0604020202020204" pitchFamily="34" charset="0"/>
              </a:rPr>
              <a:t>Faculty of Information Technology, Mathematics and Economics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7DD6FF-8B6C-99B6-2280-4DF249AFA073}"/>
              </a:ext>
            </a:extLst>
          </p:cNvPr>
          <p:cNvSpPr txBox="1"/>
          <p:nvPr/>
        </p:nvSpPr>
        <p:spPr>
          <a:xfrm>
            <a:off x="5780844" y="2878559"/>
            <a:ext cx="13681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/>
              <a:t>Laboratory</a:t>
            </a:r>
            <a:r>
              <a:rPr lang="uk-UA" sz="1000" dirty="0"/>
              <a:t> </a:t>
            </a:r>
            <a:r>
              <a:rPr lang="en-US" sz="1000" dirty="0"/>
              <a:t>of hotel and restaurant business</a:t>
            </a:r>
            <a:endParaRPr lang="uk-U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F2DA84-D87A-E5A4-64BF-89C2D9D9C1A8}"/>
              </a:ext>
            </a:extLst>
          </p:cNvPr>
          <p:cNvSpPr txBox="1"/>
          <p:nvPr/>
        </p:nvSpPr>
        <p:spPr>
          <a:xfrm>
            <a:off x="5742632" y="3442679"/>
            <a:ext cx="13681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STEAM-</a:t>
            </a:r>
            <a:r>
              <a:rPr lang="en-US" sz="1000" dirty="0"/>
              <a:t>laboratory</a:t>
            </a:r>
            <a:endParaRPr lang="uk-U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4935B8-14A5-86B3-15A3-C256BC941588}"/>
              </a:ext>
            </a:extLst>
          </p:cNvPr>
          <p:cNvSpPr txBox="1"/>
          <p:nvPr/>
        </p:nvSpPr>
        <p:spPr>
          <a:xfrm>
            <a:off x="5770507" y="373988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/>
              <a:t>Center of tutoring skills</a:t>
            </a:r>
            <a:endParaRPr lang="uk-U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657BF9-0EAA-82CB-D193-FE53B23FF3F5}"/>
              </a:ext>
            </a:extLst>
          </p:cNvPr>
          <p:cNvSpPr txBox="1"/>
          <p:nvPr/>
        </p:nvSpPr>
        <p:spPr>
          <a:xfrm>
            <a:off x="5789795" y="4148943"/>
            <a:ext cx="12241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/>
              <a:t>Center for non-discriminatory education</a:t>
            </a:r>
            <a:endParaRPr lang="uk-U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F52A9F-E286-1D2F-EFDF-82966CE4B7FA}"/>
              </a:ext>
            </a:extLst>
          </p:cNvPr>
          <p:cNvSpPr txBox="1"/>
          <p:nvPr/>
        </p:nvSpPr>
        <p:spPr>
          <a:xfrm>
            <a:off x="8168098" y="2447082"/>
            <a:ext cx="130759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b="1" dirty="0">
                <a:latin typeface="Arial" panose="020B0604020202020204" pitchFamily="34" charset="0"/>
                <a:cs typeface="Arial" panose="020B0604020202020204" pitchFamily="34" charset="0"/>
              </a:rPr>
              <a:t>Philological Faculty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875C6C-87BD-DFC7-0B35-58E1FFFEC138}"/>
              </a:ext>
            </a:extLst>
          </p:cNvPr>
          <p:cNvSpPr txBox="1"/>
          <p:nvPr/>
        </p:nvSpPr>
        <p:spPr>
          <a:xfrm>
            <a:off x="8127968" y="293233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/>
              <a:t>Center for studying foreign languages</a:t>
            </a:r>
            <a:endParaRPr lang="uk-U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1637B7-9B8E-C0F0-62B4-917262E21BDD}"/>
              </a:ext>
            </a:extLst>
          </p:cNvPr>
          <p:cNvSpPr txBox="1"/>
          <p:nvPr/>
        </p:nvSpPr>
        <p:spPr>
          <a:xfrm>
            <a:off x="8168098" y="3387978"/>
            <a:ext cx="12241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/>
              <a:t>Center for promoting of  Ukrainian language development and functioning</a:t>
            </a:r>
            <a:endParaRPr lang="uk-U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7C1797-D4C6-4600-92B2-D7E9957DB1BB}"/>
              </a:ext>
            </a:extLst>
          </p:cNvPr>
          <p:cNvSpPr txBox="1"/>
          <p:nvPr/>
        </p:nvSpPr>
        <p:spPr>
          <a:xfrm>
            <a:off x="8147240" y="4589844"/>
            <a:ext cx="12241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/>
              <a:t>Scientific and Methodological Center "Lingua"</a:t>
            </a:r>
            <a:endParaRPr lang="uk-U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DAE398-CAF5-CF73-F20B-96ED6CDB7158}"/>
              </a:ext>
            </a:extLst>
          </p:cNvPr>
          <p:cNvSpPr txBox="1"/>
          <p:nvPr/>
        </p:nvSpPr>
        <p:spPr>
          <a:xfrm>
            <a:off x="8136812" y="4175621"/>
            <a:ext cx="1370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/>
              <a:t>Center for European Studies</a:t>
            </a:r>
            <a:endParaRPr lang="uk-U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1AEBF87-7729-1C6F-7F4B-8F2426FA19A0}"/>
              </a:ext>
            </a:extLst>
          </p:cNvPr>
          <p:cNvSpPr txBox="1"/>
          <p:nvPr/>
        </p:nvSpPr>
        <p:spPr>
          <a:xfrm>
            <a:off x="10450168" y="2376971"/>
            <a:ext cx="1422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b="1" dirty="0">
                <a:latin typeface="Arial" panose="020B0604020202020204" pitchFamily="34" charset="0"/>
                <a:cs typeface="Arial" panose="020B0604020202020204" pitchFamily="34" charset="0"/>
              </a:rPr>
              <a:t>Faculty of Natural Sciences and Geography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FDBBDE-34A9-4F54-C0D9-A8E5EFB51DD4}"/>
              </a:ext>
            </a:extLst>
          </p:cNvPr>
          <p:cNvSpPr txBox="1"/>
          <p:nvPr/>
        </p:nvSpPr>
        <p:spPr>
          <a:xfrm>
            <a:off x="10515386" y="3016421"/>
            <a:ext cx="12241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/>
              <a:t>Laboratory of History of Southern Ukraine Research</a:t>
            </a:r>
            <a:endParaRPr lang="uk-U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1B5F08-9106-AB9F-D3E1-62CE744E6E11}"/>
              </a:ext>
            </a:extLst>
          </p:cNvPr>
          <p:cNvSpPr txBox="1"/>
          <p:nvPr/>
        </p:nvSpPr>
        <p:spPr>
          <a:xfrm>
            <a:off x="10486512" y="3794498"/>
            <a:ext cx="1224136" cy="463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/>
              <a:t>Laboratory of complex regional studies</a:t>
            </a:r>
            <a:endParaRPr lang="uk-U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DE8F68-9AF9-5057-7F23-0F453DF86B9A}"/>
              </a:ext>
            </a:extLst>
          </p:cNvPr>
          <p:cNvSpPr txBox="1"/>
          <p:nvPr/>
        </p:nvSpPr>
        <p:spPr>
          <a:xfrm>
            <a:off x="10486512" y="436130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/>
              <a:t>Center of Bulgarian Studies</a:t>
            </a:r>
            <a:endParaRPr lang="uk-U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CD027FA-BBC6-B59E-F1AD-5D37741FCC63}"/>
              </a:ext>
            </a:extLst>
          </p:cNvPr>
          <p:cNvSpPr txBox="1"/>
          <p:nvPr/>
        </p:nvSpPr>
        <p:spPr>
          <a:xfrm>
            <a:off x="10494035" y="4963360"/>
            <a:ext cx="122413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/>
              <a:t>Law</a:t>
            </a:r>
            <a:r>
              <a:rPr lang="uk-UA" sz="1200" dirty="0"/>
              <a:t> </a:t>
            </a:r>
            <a:r>
              <a:rPr lang="en-US" sz="1200" dirty="0"/>
              <a:t>clinic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857B26-2211-5D73-1B84-7AF3DB7486A6}"/>
              </a:ext>
            </a:extLst>
          </p:cNvPr>
          <p:cNvSpPr txBox="1"/>
          <p:nvPr/>
        </p:nvSpPr>
        <p:spPr>
          <a:xfrm>
            <a:off x="10486512" y="5315237"/>
            <a:ext cx="1224136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/>
              <a:t>Science park “</a:t>
            </a:r>
            <a:r>
              <a:rPr lang="en-US" sz="1100" dirty="0" err="1"/>
              <a:t>Melitopol</a:t>
            </a:r>
            <a:r>
              <a:rPr lang="en-US" sz="1100" dirty="0"/>
              <a:t> travel university”</a:t>
            </a:r>
            <a:endParaRPr lang="uk-UA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28D8C5-90C9-7071-2D26-83BB6C35DDE1}"/>
              </a:ext>
            </a:extLst>
          </p:cNvPr>
          <p:cNvSpPr txBox="1"/>
          <p:nvPr/>
        </p:nvSpPr>
        <p:spPr>
          <a:xfrm>
            <a:off x="10494035" y="5886509"/>
            <a:ext cx="1224136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dirty="0"/>
              <a:t>Scientific and methodological center for the study of the Azov region peoples’ intangible cultural heritage</a:t>
            </a:r>
            <a:endParaRPr lang="uk-UA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15671D-6FEA-B1D2-1FF8-E526E83DCF60}"/>
              </a:ext>
            </a:extLst>
          </p:cNvPr>
          <p:cNvSpPr txBox="1"/>
          <p:nvPr/>
        </p:nvSpPr>
        <p:spPr>
          <a:xfrm>
            <a:off x="1910414" y="1345105"/>
            <a:ext cx="91090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800" b="0" i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centers, educational and scientific laboratories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D9037E-BDEA-F11A-F2C0-A437F6672B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536" y="203088"/>
            <a:ext cx="1060773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475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2066</TotalTime>
  <Words>817</Words>
  <Application>Microsoft Office PowerPoint</Application>
  <PresentationFormat>Широкоэкранный</PresentationFormat>
  <Paragraphs>185</Paragraphs>
  <Slides>19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2" baseType="lpstr">
      <vt:lpstr>Algerian</vt:lpstr>
      <vt:lpstr>Arial</vt:lpstr>
      <vt:lpstr>Arial Black</vt:lpstr>
      <vt:lpstr>Berlin Sans FB</vt:lpstr>
      <vt:lpstr>Britannic Bold</vt:lpstr>
      <vt:lpstr>Calibri</vt:lpstr>
      <vt:lpstr>Calibri Light</vt:lpstr>
      <vt:lpstr>Gilroy</vt:lpstr>
      <vt:lpstr>Helvetica Neue</vt:lpstr>
      <vt:lpstr>Roboto</vt:lpstr>
      <vt:lpstr>Symbol</vt:lpstr>
      <vt:lpstr>Times New Roman</vt:lpstr>
      <vt:lpstr>Тема Office</vt:lpstr>
      <vt:lpstr>Bogdan Khmelnitsky Melitopol State Pedagogical University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Relocation of BK MSPU</vt:lpstr>
      <vt:lpstr>Презентация PowerPoint</vt:lpstr>
      <vt:lpstr>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Marta Jones</dc:creator>
  <cp:lastModifiedBy>Admin</cp:lastModifiedBy>
  <cp:revision>62</cp:revision>
  <dcterms:created xsi:type="dcterms:W3CDTF">2021-02-15T08:09:39Z</dcterms:created>
  <dcterms:modified xsi:type="dcterms:W3CDTF">2023-10-04T10:47:10Z</dcterms:modified>
</cp:coreProperties>
</file>