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6" r:id="rId3"/>
    <p:sldId id="259" r:id="rId4"/>
    <p:sldId id="289" r:id="rId5"/>
    <p:sldId id="304" r:id="rId6"/>
    <p:sldId id="291" r:id="rId7"/>
    <p:sldId id="287" r:id="rId8"/>
    <p:sldId id="288" r:id="rId9"/>
    <p:sldId id="306" r:id="rId10"/>
    <p:sldId id="298" r:id="rId11"/>
    <p:sldId id="295" r:id="rId12"/>
    <p:sldId id="290" r:id="rId13"/>
    <p:sldId id="30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E4CD20"/>
    <a:srgbClr val="4A2C35"/>
    <a:srgbClr val="211E54"/>
    <a:srgbClr val="000000"/>
    <a:srgbClr val="DBEA1A"/>
    <a:srgbClr val="F4E59C"/>
    <a:srgbClr val="C0C0C0"/>
    <a:srgbClr val="1D208F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047" autoAdjust="0"/>
    <p:restoredTop sz="94713" autoAdjust="0"/>
  </p:normalViewPr>
  <p:slideViewPr>
    <p:cSldViewPr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1066800" y="4648200"/>
            <a:ext cx="7543800" cy="838200"/>
          </a:xfrm>
        </p:spPr>
        <p:txBody>
          <a:bodyPr/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429000" y="4267200"/>
            <a:ext cx="5181600" cy="457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770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828800" y="64770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fld id="{89840F63-46F0-444D-A324-288DA5BF7BE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>
            <a:off x="7391400" y="6096000"/>
            <a:ext cx="1384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 i="1"/>
              <a:t>LOGO</a:t>
            </a: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gray">
          <a:xfrm>
            <a:off x="5257800" y="6229350"/>
            <a:ext cx="220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1200" dirty="0" smtClean="0"/>
              <a:t>http://ppt.prtxt.ru </a:t>
            </a:r>
            <a:endParaRPr lang="en-US" sz="1200" dirty="0"/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gray">
          <a:xfrm>
            <a:off x="444500" y="6375400"/>
            <a:ext cx="5257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AD153-8727-427C-BC8F-D6343B687E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66700"/>
            <a:ext cx="2057400" cy="6134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6700"/>
            <a:ext cx="6019800" cy="6134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9777F-A19B-4241-B6C8-46BBEF29C0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20512-4DF5-496B-B6CB-060E4BD767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B3134-D3F8-44E2-9326-F0889C6B2E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ECE94-11E8-45BC-B5A6-20F987456F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98BBB-4423-43E6-A317-5AAE4A50EB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8F036-9DE5-4BCC-9D16-362B46A245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A918A-69A7-4DB4-83BF-A87EE06618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B8057-7710-4ED8-83EC-6C0481436F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D9B65-BB28-47A1-AD85-EA4D3E64C7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66700"/>
            <a:ext cx="7277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9400" y="6515100"/>
            <a:ext cx="1219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3300" y="6397625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98600" y="6515100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E2F48D47-805D-43D3-8027-54AEA58F492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54" name="Text Box 30"/>
          <p:cNvSpPr txBox="1">
            <a:spLocks noChangeArrowheads="1"/>
          </p:cNvSpPr>
          <p:nvPr/>
        </p:nvSpPr>
        <p:spPr bwMode="black">
          <a:xfrm>
            <a:off x="7381875" y="6324600"/>
            <a:ext cx="1384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2200" b="1" i="1"/>
              <a:t>LOGO</a:t>
            </a: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>
            <a:off x="304800" y="6553200"/>
            <a:ext cx="5715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66800" y="4857760"/>
            <a:ext cx="7543800" cy="1143008"/>
          </a:xfrm>
        </p:spPr>
        <p:txBody>
          <a:bodyPr/>
          <a:lstStyle/>
          <a:p>
            <a:r>
              <a:rPr lang="en-US" sz="9600" dirty="0" smtClean="0">
                <a:latin typeface="Arial Black" pitchFamily="34" charset="0"/>
              </a:rPr>
              <a:t>JEOPLE</a:t>
            </a:r>
            <a:endParaRPr lang="en-US" sz="9600" dirty="0">
              <a:latin typeface="Arial Black" pitchFamily="34" charset="0"/>
            </a:endParaRP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Програма стажування в Німеччині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6072206"/>
            <a:ext cx="2500330" cy="500066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latin typeface="Gabriola" pitchFamily="82" charset="0"/>
              </a:rPr>
              <a:t>2020</a:t>
            </a:r>
            <a:endParaRPr lang="ru-RU" sz="4000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" descr="C:\Users\HPDV6\Desktop\NtPY86s9k2o.jpg"/>
          <p:cNvPicPr>
            <a:picLocks noChangeAspect="1" noChangeArrowheads="1"/>
          </p:cNvPicPr>
          <p:nvPr/>
        </p:nvPicPr>
        <p:blipFill>
          <a:blip r:embed="rId2" cstate="print"/>
          <a:srcRect t="18039"/>
          <a:stretch>
            <a:fillRect/>
          </a:stretch>
        </p:blipFill>
        <p:spPr bwMode="auto">
          <a:xfrm>
            <a:off x="0" y="4786322"/>
            <a:ext cx="405079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3" descr="C:\Users\HPDV6\Desktop\jBYexuxczdE.jpg"/>
          <p:cNvPicPr>
            <a:picLocks noChangeAspect="1" noChangeArrowheads="1"/>
          </p:cNvPicPr>
          <p:nvPr/>
        </p:nvPicPr>
        <p:blipFill>
          <a:blip r:embed="rId3" cstate="print"/>
          <a:srcRect l="19286" r="14285" b="19183"/>
          <a:stretch>
            <a:fillRect/>
          </a:stretch>
        </p:blipFill>
        <p:spPr bwMode="auto">
          <a:xfrm>
            <a:off x="4000495" y="1500174"/>
            <a:ext cx="2546765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Picture 2" descr="C:\Users\HPDV6\Desktop\gnK5x3JfC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60" y="785794"/>
            <a:ext cx="3286140" cy="3286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Ruslana\Desktop\Jeople 2016\5VsTm6NtGR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07" y="1643050"/>
            <a:ext cx="3900629" cy="2928958"/>
          </a:xfrm>
          <a:prstGeom prst="rect">
            <a:avLst/>
          </a:prstGeom>
          <a:noFill/>
        </p:spPr>
      </p:pic>
      <p:pic>
        <p:nvPicPr>
          <p:cNvPr id="4098" name="Picture 2" descr="C:\Users\Ruslana\Desktop\Jeople 2016\7tG5mMjW6Ho.jpg"/>
          <p:cNvPicPr>
            <a:picLocks noChangeAspect="1" noChangeArrowheads="1"/>
          </p:cNvPicPr>
          <p:nvPr/>
        </p:nvPicPr>
        <p:blipFill>
          <a:blip r:embed="rId6"/>
          <a:srcRect l="18033" r="10538"/>
          <a:stretch>
            <a:fillRect/>
          </a:stretch>
        </p:blipFill>
        <p:spPr bwMode="auto">
          <a:xfrm>
            <a:off x="7164178" y="4143380"/>
            <a:ext cx="1836978" cy="2571744"/>
          </a:xfrm>
          <a:prstGeom prst="rect">
            <a:avLst/>
          </a:prstGeom>
          <a:noFill/>
        </p:spPr>
      </p:pic>
      <p:sp>
        <p:nvSpPr>
          <p:cNvPr id="72708" name="AutoShape 4"/>
          <p:cNvSpPr>
            <a:spLocks noChangeArrowheads="1"/>
          </p:cNvSpPr>
          <p:nvPr/>
        </p:nvSpPr>
        <p:spPr bwMode="invGray">
          <a:xfrm rot="3465783">
            <a:off x="3437821" y="1482044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solidFill>
            <a:srgbClr val="C00000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11" name="AutoShape 7"/>
          <p:cNvSpPr>
            <a:spLocks noChangeArrowheads="1"/>
          </p:cNvSpPr>
          <p:nvPr/>
        </p:nvSpPr>
        <p:spPr bwMode="invGray">
          <a:xfrm rot="1541022">
            <a:off x="5095544" y="130037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rgbClr val="C00000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12" name="AutoShape 8"/>
          <p:cNvSpPr>
            <a:spLocks noChangeArrowheads="1"/>
          </p:cNvSpPr>
          <p:nvPr/>
        </p:nvSpPr>
        <p:spPr bwMode="invGray">
          <a:xfrm rot="6808868">
            <a:off x="1230037" y="14521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rgbClr val="C00000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32" name="Oval 28"/>
          <p:cNvSpPr>
            <a:spLocks noChangeArrowheads="1"/>
          </p:cNvSpPr>
          <p:nvPr/>
        </p:nvSpPr>
        <p:spPr bwMode="gray">
          <a:xfrm>
            <a:off x="142844" y="500042"/>
            <a:ext cx="6643734" cy="519351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/>
          </a:p>
        </p:txBody>
      </p:sp>
      <p:sp>
        <p:nvSpPr>
          <p:cNvPr id="72734" name="Oval 30"/>
          <p:cNvSpPr>
            <a:spLocks noChangeArrowheads="1"/>
          </p:cNvSpPr>
          <p:nvPr/>
        </p:nvSpPr>
        <p:spPr bwMode="gray">
          <a:xfrm>
            <a:off x="500034" y="571480"/>
            <a:ext cx="6072230" cy="519351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/>
          </a:p>
        </p:txBody>
      </p:sp>
      <p:sp>
        <p:nvSpPr>
          <p:cNvPr id="72735" name="Oval 31"/>
          <p:cNvSpPr>
            <a:spLocks noChangeArrowheads="1"/>
          </p:cNvSpPr>
          <p:nvPr/>
        </p:nvSpPr>
        <p:spPr bwMode="gray">
          <a:xfrm>
            <a:off x="214282" y="571480"/>
            <a:ext cx="6643734" cy="519351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/>
          </a:p>
        </p:txBody>
      </p:sp>
      <p:grpSp>
        <p:nvGrpSpPr>
          <p:cNvPr id="72748" name="Group 44"/>
          <p:cNvGrpSpPr>
            <a:grpSpLocks/>
          </p:cNvGrpSpPr>
          <p:nvPr/>
        </p:nvGrpSpPr>
        <p:grpSpPr bwMode="auto">
          <a:xfrm>
            <a:off x="571472" y="285728"/>
            <a:ext cx="5643602" cy="928694"/>
            <a:chOff x="2416" y="1846"/>
            <a:chExt cx="959" cy="959"/>
          </a:xfrm>
        </p:grpSpPr>
        <p:sp>
          <p:nvSpPr>
            <p:cNvPr id="72736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2737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38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39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2740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2741" name="Text Box 37"/>
          <p:cNvSpPr txBox="1">
            <a:spLocks noChangeArrowheads="1"/>
          </p:cNvSpPr>
          <p:nvPr/>
        </p:nvSpPr>
        <p:spPr bwMode="auto">
          <a:xfrm>
            <a:off x="1071538" y="285728"/>
            <a:ext cx="4786346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Готелі, кондитерські та ін.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20" name="Picture 7" descr="C:\Users\Ruslana\Desktop\Screenshot_20171116-120053.png"/>
          <p:cNvPicPr>
            <a:picLocks noChangeAspect="1" noChangeArrowheads="1"/>
          </p:cNvPicPr>
          <p:nvPr/>
        </p:nvPicPr>
        <p:blipFill>
          <a:blip r:embed="rId7" cstate="print"/>
          <a:srcRect t="22682" b="36491"/>
          <a:stretch>
            <a:fillRect/>
          </a:stretch>
        </p:blipFill>
        <p:spPr bwMode="auto">
          <a:xfrm>
            <a:off x="4071934" y="4500570"/>
            <a:ext cx="305117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Ruslana\Desktop\Jeople 2016\h5ySn7TbtG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929066"/>
            <a:ext cx="3857620" cy="2239563"/>
          </a:xfrm>
          <a:prstGeom prst="rect">
            <a:avLst/>
          </a:prstGeom>
          <a:noFill/>
        </p:spPr>
      </p:pic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7277100" cy="1214446"/>
          </a:xfrm>
        </p:spPr>
        <p:txBody>
          <a:bodyPr/>
          <a:lstStyle/>
          <a:p>
            <a:r>
              <a:rPr lang="uk-UA" dirty="0" smtClean="0"/>
              <a:t>Додаткові переваги стажування </a:t>
            </a:r>
            <a:r>
              <a:rPr lang="uk-UA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69635" name="AutoShape 3"/>
          <p:cNvSpPr>
            <a:spLocks noChangeArrowheads="1"/>
          </p:cNvSpPr>
          <p:nvPr/>
        </p:nvSpPr>
        <p:spPr bwMode="invGray">
          <a:xfrm>
            <a:off x="0" y="1295400"/>
            <a:ext cx="6096000" cy="4495800"/>
          </a:xfrm>
          <a:prstGeom prst="rightArrow">
            <a:avLst>
              <a:gd name="adj1" fmla="val 79306"/>
              <a:gd name="adj2" fmla="val 33584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6" name="AutoShape 4"/>
          <p:cNvSpPr>
            <a:spLocks noChangeArrowheads="1"/>
          </p:cNvSpPr>
          <p:nvPr/>
        </p:nvSpPr>
        <p:spPr bwMode="gray">
          <a:xfrm>
            <a:off x="533400" y="1905000"/>
            <a:ext cx="4038600" cy="990600"/>
          </a:xfrm>
          <a:prstGeom prst="roundRect">
            <a:avLst>
              <a:gd name="adj" fmla="val 9106"/>
            </a:avLst>
          </a:prstGeom>
          <a:solidFill>
            <a:srgbClr val="4A2C35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/>
              <a:t>Можливість відвідати нові міста, </a:t>
            </a:r>
          </a:p>
          <a:p>
            <a:pPr algn="ctr" eaLnBrk="0" hangingPunct="0"/>
            <a:r>
              <a:rPr lang="uk-UA" b="1" dirty="0" smtClean="0"/>
              <a:t>а можливо й країни</a:t>
            </a:r>
            <a:endParaRPr lang="en-US" b="1" dirty="0" smtClean="0"/>
          </a:p>
        </p:txBody>
      </p:sp>
      <p:sp>
        <p:nvSpPr>
          <p:cNvPr id="69637" name="AutoShape 5"/>
          <p:cNvSpPr>
            <a:spLocks noChangeArrowheads="1"/>
          </p:cNvSpPr>
          <p:nvPr/>
        </p:nvSpPr>
        <p:spPr bwMode="gray">
          <a:xfrm>
            <a:off x="533400" y="3048000"/>
            <a:ext cx="4038600" cy="990600"/>
          </a:xfrm>
          <a:prstGeom prst="roundRect">
            <a:avLst>
              <a:gd name="adj" fmla="val 9106"/>
            </a:avLst>
          </a:prstGeom>
          <a:solidFill>
            <a:srgbClr val="C000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/>
              <a:t>Спробувати страви</a:t>
            </a:r>
          </a:p>
          <a:p>
            <a:pPr algn="ctr" eaLnBrk="0" hangingPunct="0"/>
            <a:r>
              <a:rPr lang="uk-UA" b="1" dirty="0" smtClean="0"/>
              <a:t> європейської кухні</a:t>
            </a:r>
            <a:endParaRPr lang="en-US" b="1" dirty="0"/>
          </a:p>
        </p:txBody>
      </p:sp>
      <p:sp>
        <p:nvSpPr>
          <p:cNvPr id="69638" name="AutoShape 6"/>
          <p:cNvSpPr>
            <a:spLocks noChangeArrowheads="1"/>
          </p:cNvSpPr>
          <p:nvPr/>
        </p:nvSpPr>
        <p:spPr bwMode="gray">
          <a:xfrm>
            <a:off x="533400" y="4191000"/>
            <a:ext cx="4038600" cy="990600"/>
          </a:xfrm>
          <a:prstGeom prst="roundRect">
            <a:avLst>
              <a:gd name="adj" fmla="val 9106"/>
            </a:avLst>
          </a:prstGeom>
          <a:solidFill>
            <a:srgbClr val="E4CD2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/>
              <a:t>Зустріти нових друзів</a:t>
            </a:r>
            <a:endParaRPr lang="en-US" b="1" dirty="0"/>
          </a:p>
        </p:txBody>
      </p:sp>
      <p:pic>
        <p:nvPicPr>
          <p:cNvPr id="5122" name="Picture 2" descr="C:\Users\Ruslana\Desktop\Jeople 2016\ZZG_09COoI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42852"/>
            <a:ext cx="3571900" cy="2009194"/>
          </a:xfrm>
          <a:prstGeom prst="rect">
            <a:avLst/>
          </a:prstGeom>
          <a:noFill/>
        </p:spPr>
      </p:pic>
      <p:pic>
        <p:nvPicPr>
          <p:cNvPr id="5123" name="Picture 3" descr="C:\Users\Ruslana\Desktop\Jeople 2016\POWtrEEOL90.jpg"/>
          <p:cNvPicPr>
            <a:picLocks noChangeAspect="1" noChangeArrowheads="1"/>
          </p:cNvPicPr>
          <p:nvPr/>
        </p:nvPicPr>
        <p:blipFill>
          <a:blip r:embed="rId4"/>
          <a:srcRect t="32124"/>
          <a:stretch>
            <a:fillRect/>
          </a:stretch>
        </p:blipFill>
        <p:spPr bwMode="auto">
          <a:xfrm>
            <a:off x="6286512" y="2357430"/>
            <a:ext cx="2668550" cy="135847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215074" y="6286520"/>
            <a:ext cx="2500330" cy="42862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2143140"/>
          </a:xfrm>
        </p:spPr>
        <p:txBody>
          <a:bodyPr/>
          <a:lstStyle/>
          <a:p>
            <a:pPr algn="ctr"/>
            <a:r>
              <a:rPr lang="uk-UA" sz="4800" b="1" dirty="0" smtClean="0">
                <a:ln w="12700">
                  <a:noFill/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Отримайте нові позитивні враження!!!</a:t>
            </a:r>
            <a:endParaRPr lang="ru-RU" sz="4800" b="1" dirty="0">
              <a:ln w="12700">
                <a:noFill/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2049" name="Picture 1" descr="C:\Users\Ruslana\Desktop\Screenshot_20171116-115904.png"/>
          <p:cNvPicPr>
            <a:picLocks noChangeAspect="1" noChangeArrowheads="1"/>
          </p:cNvPicPr>
          <p:nvPr/>
        </p:nvPicPr>
        <p:blipFill>
          <a:blip r:embed="rId3" cstate="print"/>
          <a:srcRect t="42500" b="43750"/>
          <a:stretch>
            <a:fillRect/>
          </a:stretch>
        </p:blipFill>
        <p:spPr bwMode="auto">
          <a:xfrm>
            <a:off x="142844" y="2214554"/>
            <a:ext cx="3286148" cy="803287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Ruslana\Desktop\Screenshot_20171116-115856.png"/>
          <p:cNvPicPr>
            <a:picLocks noChangeAspect="1" noChangeArrowheads="1"/>
          </p:cNvPicPr>
          <p:nvPr/>
        </p:nvPicPr>
        <p:blipFill>
          <a:blip r:embed="rId4" cstate="print"/>
          <a:srcRect t="13333" b="25333"/>
          <a:stretch>
            <a:fillRect/>
          </a:stretch>
        </p:blipFill>
        <p:spPr bwMode="auto">
          <a:xfrm>
            <a:off x="142844" y="3143248"/>
            <a:ext cx="3286148" cy="358316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2143140"/>
          </a:xfrm>
        </p:spPr>
        <p:txBody>
          <a:bodyPr/>
          <a:lstStyle/>
          <a:p>
            <a:pPr algn="ctr"/>
            <a:r>
              <a:rPr lang="uk-UA" sz="4800" b="1" dirty="0" smtClean="0">
                <a:ln w="12700">
                  <a:noFill/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Отримайте нові позитивні враження!!!</a:t>
            </a:r>
            <a:endParaRPr lang="ru-RU" sz="4800" b="1" dirty="0">
              <a:ln w="12700">
                <a:noFill/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3" name="Рисунок 2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 bwMode="black">
          <a:xfrm rot="20920144">
            <a:off x="-304185" y="807339"/>
            <a:ext cx="85725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600" b="1" i="0" u="none" strike="noStrike" kern="0" cap="none" spc="50" normalizeH="0" baseline="0" noProof="0" dirty="0" smtClean="0">
                <a:ln w="13500">
                  <a:solidFill>
                    <a:schemeClr val="accent5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Заробляй,</a:t>
            </a:r>
            <a:br>
              <a:rPr kumimoji="0" lang="uk-UA" sz="6600" b="1" i="0" u="none" strike="noStrike" kern="0" cap="none" spc="50" normalizeH="0" baseline="0" noProof="0" dirty="0" smtClean="0">
                <a:ln w="13500">
                  <a:solidFill>
                    <a:schemeClr val="accent5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</a:br>
            <a:r>
              <a:rPr kumimoji="0" lang="uk-UA" sz="6600" b="1" i="0" u="none" strike="noStrike" kern="0" cap="none" spc="50" normalizeH="0" baseline="0" noProof="0" dirty="0" smtClean="0">
                <a:ln w="13500">
                  <a:solidFill>
                    <a:schemeClr val="accent5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> подорожуючи !!!</a:t>
            </a:r>
            <a:r>
              <a:rPr kumimoji="0" lang="ru-RU" sz="6600" b="1" i="0" u="none" strike="noStrike" kern="0" cap="none" spc="0" normalizeH="0" baseline="0" noProof="0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  <a:t/>
            </a:r>
            <a:br>
              <a:rPr kumimoji="0" lang="ru-RU" sz="6600" b="1" i="0" u="none" strike="noStrike" kern="0" cap="none" spc="0" normalizeH="0" baseline="0" noProof="0" dirty="0" smtClean="0">
                <a:ln>
                  <a:solidFill>
                    <a:schemeClr val="accent5">
                      <a:lumMod val="10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Script" pitchFamily="34" charset="0"/>
                <a:ea typeface="+mj-ea"/>
                <a:cs typeface="+mj-cs"/>
              </a:rPr>
            </a:br>
            <a:endParaRPr kumimoji="0" lang="ru-RU" sz="6600" b="1" i="0" u="none" strike="noStrike" kern="0" cap="none" spc="0" normalizeH="0" baseline="0" noProof="0" dirty="0">
              <a:ln>
                <a:solidFill>
                  <a:schemeClr val="accent5">
                    <a:lumMod val="10000"/>
                  </a:schemeClr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6" name="AutoShape 2" descr="https://attachment.outlook.office.net/owa/ruslana.iai@outlook.com/service.svc/s/GetFileAttachment?id=AQMkADAwATMwMAItZDUyYi0yM2NlLTAwAi0wMAoARgAAAyUfVE41bqhJoMO2U3P48c4HAFijEbsF5yNIq532QqGCyNUAAAIBDAAAAFijEbsF5yNIq532QqGCyNUAAT7OMeQAAAABEgAQAL8yVLUt13hMm5rRfXzHBpM%3D&amp;X-OWA-CANARY=nib5yVLZQkGQuGcFBDDwI1C1QavZLNUYLVepL9wJzEWVwpnCKbmABQnMgP3lQrMS--kBjRXgMcY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MTk2NjA4LTM1NzYzNzQyMjJcIixcInB1aWRcIjpcIjg0NDQyODUwNjUwNjE5MFwiLFwib2lkXCI6XCIwMDAzMDAwMC1kNTJiLTIzY2UtMDAwMC0wMDAwMDAwMDAwMDBcIixcInNjb3BlXCI6XCJPd2FEb3dubG9hZFwifSIsImlzcyI6IjAwMDAwMDAyLTAwMDAtMGZmMS1jZTAwLTAwMDAwMDAwMDAwMEA4NGRmOWU3Zi1lOWY2LTQwYWYtYjQzNS1hYWFhYWFhYWFhYWEiLCJhdWQiOiIwMDAwMDAwMi0wMDAwLTBmZjEtY2UwMC0wMDAwMDAwMDAwMDAvYXR0YWNobWVudC5vdXRsb29rLm9mZmljZS5uZXRAODRkZjllN2YtZTlmNi00MGFmLWI0MzUtYWFhYWFhYWFhYWFhIiwiZXhwIjoxNTEwODI3MzU2LCJuYmYiOjE1MTA4MjY3NTZ9.KD52m_8A5_AAgrukcpLN5meJcTrxjmWfeVHGpZaJ1RQmUEo2aknsrKv2n70jhgiJ-8eYI5jslDJ_aAC4c_K3kJnKfZjIZTKJmgnB4JLjAOyIJQbStmQPqww9l0WuodZBtuLoXVydDC26vNrQfTPalOz3oo85MrkIfJT9DfMx2t6J8F-_oDDYORYkKvfJBFtpDMScnyf9HQFZ4I4nUHoSYsQsL1V7-e4iV4LdQW5f3yUFFf8nxc4kpVAB1fufxWhZrKF6wiym6miXj6h8LkauG_A1kWXABheYVMNcDkc8qpoVsLdlw0ZZ55rh-1T_RsTdtOXsrYJwoUYARk0zC8YsBw&amp;owa=outlook.live.com&amp;isc=1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uslana\Desktop\Jeople 2016\7wTOTc2JAW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0267"/>
            <a:ext cx="9144000" cy="5147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7277100" cy="947722"/>
          </a:xfrm>
        </p:spPr>
        <p:txBody>
          <a:bodyPr/>
          <a:lstStyle/>
          <a:p>
            <a:r>
              <a:rPr lang="uk-UA" dirty="0" smtClean="0"/>
              <a:t>Програма передбачає стажування у сферах:</a:t>
            </a:r>
            <a:endParaRPr lang="en-US" dirty="0"/>
          </a:p>
        </p:txBody>
      </p:sp>
      <p:sp>
        <p:nvSpPr>
          <p:cNvPr id="41056" name="Line 96"/>
          <p:cNvSpPr>
            <a:spLocks noChangeShapeType="1"/>
          </p:cNvSpPr>
          <p:nvPr/>
        </p:nvSpPr>
        <p:spPr bwMode="auto">
          <a:xfrm>
            <a:off x="2590800" y="2557463"/>
            <a:ext cx="4800600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1981200" y="1947863"/>
            <a:ext cx="6805642" cy="3386137"/>
            <a:chOff x="1981200" y="1947863"/>
            <a:chExt cx="6805642" cy="3386137"/>
          </a:xfrm>
        </p:grpSpPr>
        <p:grpSp>
          <p:nvGrpSpPr>
            <p:cNvPr id="41048" name="Group 88"/>
            <p:cNvGrpSpPr>
              <a:grpSpLocks/>
            </p:cNvGrpSpPr>
            <p:nvPr/>
          </p:nvGrpSpPr>
          <p:grpSpPr bwMode="auto">
            <a:xfrm>
              <a:off x="1981200" y="1947863"/>
              <a:ext cx="762000" cy="665162"/>
              <a:chOff x="1110" y="2656"/>
              <a:chExt cx="1549" cy="1351"/>
            </a:xfrm>
          </p:grpSpPr>
          <p:sp>
            <p:nvSpPr>
              <p:cNvPr id="41049" name="AutoShape 8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0" name="AutoShape 9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1" name="AutoShape 9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52" name="Group 92"/>
            <p:cNvGrpSpPr>
              <a:grpSpLocks/>
            </p:cNvGrpSpPr>
            <p:nvPr/>
          </p:nvGrpSpPr>
          <p:grpSpPr bwMode="auto">
            <a:xfrm>
              <a:off x="1981200" y="2862263"/>
              <a:ext cx="762000" cy="665162"/>
              <a:chOff x="3174" y="2656"/>
              <a:chExt cx="1549" cy="1351"/>
            </a:xfrm>
          </p:grpSpPr>
          <p:sp>
            <p:nvSpPr>
              <p:cNvPr id="41053" name="AutoShape 93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4" name="AutoShape 94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55" name="AutoShape 95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57" name="Text Box 97"/>
            <p:cNvSpPr txBox="1">
              <a:spLocks noChangeArrowheads="1"/>
            </p:cNvSpPr>
            <p:nvPr/>
          </p:nvSpPr>
          <p:spPr bwMode="auto">
            <a:xfrm>
              <a:off x="2071670" y="2071678"/>
              <a:ext cx="6715172" cy="846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uk-UA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       </a:t>
              </a:r>
              <a:r>
                <a:rPr lang="uk-UA" sz="2400" b="1" dirty="0" smtClean="0">
                  <a:solidFill>
                    <a:srgbClr val="CC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Заклади харчування </a:t>
              </a:r>
              <a:endParaRPr lang="uk-UA" sz="9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  <a:p>
              <a:pPr algn="ctr" eaLnBrk="0" hangingPunct="0"/>
              <a:endParaRPr lang="uk-UA" sz="900" dirty="0" smtClean="0">
                <a:solidFill>
                  <a:srgbClr val="CC0000"/>
                </a:solidFill>
              </a:endParaRPr>
            </a:p>
            <a:p>
              <a:pPr eaLnBrk="0" hangingPunct="0"/>
              <a:r>
                <a:rPr lang="uk-UA" sz="1400" dirty="0" smtClean="0">
                  <a:solidFill>
                    <a:srgbClr val="CC0000"/>
                  </a:solidFill>
                </a:rPr>
                <a:t>        </a:t>
              </a:r>
              <a:r>
                <a:rPr lang="uk-UA" sz="1600" dirty="0" smtClean="0">
                  <a:solidFill>
                    <a:srgbClr val="CC0000"/>
                  </a:solidFill>
                </a:rPr>
                <a:t>(кафе, ресторани, кондитер</a:t>
              </a:r>
              <a:r>
                <a:rPr lang="en-US" sz="1600" dirty="0" smtClean="0">
                  <a:solidFill>
                    <a:srgbClr val="CC0000"/>
                  </a:solidFill>
                </a:rPr>
                <a:t>c</a:t>
              </a:r>
              <a:r>
                <a:rPr lang="ru-RU" sz="1600" dirty="0" err="1" smtClean="0">
                  <a:solidFill>
                    <a:srgbClr val="CC0000"/>
                  </a:solidFill>
                </a:rPr>
                <a:t>ь</a:t>
              </a:r>
              <a:r>
                <a:rPr lang="uk-UA" sz="1600" dirty="0" err="1" smtClean="0">
                  <a:solidFill>
                    <a:srgbClr val="CC0000"/>
                  </a:solidFill>
                </a:rPr>
                <a:t>кі</a:t>
              </a:r>
              <a:r>
                <a:rPr lang="uk-UA" sz="1600" dirty="0" smtClean="0">
                  <a:solidFill>
                    <a:srgbClr val="CC0000"/>
                  </a:solidFill>
                </a:rPr>
                <a:t>, заклади швидкого харчування)</a:t>
              </a:r>
              <a:endParaRPr lang="en-US" sz="1600" dirty="0">
                <a:solidFill>
                  <a:srgbClr val="CC0000"/>
                </a:solidFill>
              </a:endParaRPr>
            </a:p>
          </p:txBody>
        </p:sp>
        <p:sp>
          <p:nvSpPr>
            <p:cNvPr id="41058" name="Text Box 98"/>
            <p:cNvSpPr txBox="1">
              <a:spLocks noChangeArrowheads="1"/>
            </p:cNvSpPr>
            <p:nvPr/>
          </p:nvSpPr>
          <p:spPr bwMode="gray">
            <a:xfrm>
              <a:off x="2178050" y="2046288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 dirty="0"/>
                <a:t>1</a:t>
              </a:r>
            </a:p>
          </p:txBody>
        </p:sp>
        <p:sp>
          <p:nvSpPr>
            <p:cNvPr id="41059" name="Line 99"/>
            <p:cNvSpPr>
              <a:spLocks noChangeShapeType="1"/>
            </p:cNvSpPr>
            <p:nvPr/>
          </p:nvSpPr>
          <p:spPr bwMode="auto">
            <a:xfrm>
              <a:off x="2590800" y="3471863"/>
              <a:ext cx="4800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0" name="Text Box 100"/>
            <p:cNvSpPr txBox="1">
              <a:spLocks noChangeArrowheads="1"/>
            </p:cNvSpPr>
            <p:nvPr/>
          </p:nvSpPr>
          <p:spPr bwMode="auto">
            <a:xfrm>
              <a:off x="2786050" y="3000372"/>
              <a:ext cx="385765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Магазини</a:t>
              </a:r>
              <a:endPara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41061" name="Text Box 101"/>
            <p:cNvSpPr txBox="1">
              <a:spLocks noChangeArrowheads="1"/>
            </p:cNvSpPr>
            <p:nvPr/>
          </p:nvSpPr>
          <p:spPr bwMode="gray">
            <a:xfrm>
              <a:off x="2178050" y="2960688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/>
                <a:t>2</a:t>
              </a:r>
            </a:p>
          </p:txBody>
        </p:sp>
        <p:grpSp>
          <p:nvGrpSpPr>
            <p:cNvPr id="41062" name="Group 102"/>
            <p:cNvGrpSpPr>
              <a:grpSpLocks/>
            </p:cNvGrpSpPr>
            <p:nvPr/>
          </p:nvGrpSpPr>
          <p:grpSpPr bwMode="auto">
            <a:xfrm>
              <a:off x="1981200" y="3754438"/>
              <a:ext cx="762000" cy="665162"/>
              <a:chOff x="1110" y="2656"/>
              <a:chExt cx="1549" cy="1351"/>
            </a:xfrm>
          </p:grpSpPr>
          <p:sp>
            <p:nvSpPr>
              <p:cNvPr id="41063" name="AutoShape 103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4" name="AutoShape 104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5" name="AutoShape 105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1066" name="Group 106"/>
            <p:cNvGrpSpPr>
              <a:grpSpLocks/>
            </p:cNvGrpSpPr>
            <p:nvPr/>
          </p:nvGrpSpPr>
          <p:grpSpPr bwMode="auto">
            <a:xfrm>
              <a:off x="1981200" y="4668838"/>
              <a:ext cx="762000" cy="665162"/>
              <a:chOff x="3174" y="2656"/>
              <a:chExt cx="1549" cy="1351"/>
            </a:xfrm>
          </p:grpSpPr>
          <p:sp>
            <p:nvSpPr>
              <p:cNvPr id="41067" name="AutoShape 107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8" name="AutoShape 108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069" name="AutoShape 109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1070" name="Line 110"/>
            <p:cNvSpPr>
              <a:spLocks noChangeShapeType="1"/>
            </p:cNvSpPr>
            <p:nvPr/>
          </p:nvSpPr>
          <p:spPr bwMode="auto">
            <a:xfrm>
              <a:off x="2590800" y="4364038"/>
              <a:ext cx="4800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1" name="Text Box 111"/>
            <p:cNvSpPr txBox="1">
              <a:spLocks noChangeArrowheads="1"/>
            </p:cNvSpPr>
            <p:nvPr/>
          </p:nvSpPr>
          <p:spPr bwMode="auto">
            <a:xfrm>
              <a:off x="2786050" y="3857628"/>
              <a:ext cx="1643074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Готелі</a:t>
              </a:r>
              <a:endPara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endParaRPr>
            </a:p>
          </p:txBody>
        </p:sp>
        <p:sp>
          <p:nvSpPr>
            <p:cNvPr id="41072" name="Text Box 112"/>
            <p:cNvSpPr txBox="1">
              <a:spLocks noChangeArrowheads="1"/>
            </p:cNvSpPr>
            <p:nvPr/>
          </p:nvSpPr>
          <p:spPr bwMode="gray">
            <a:xfrm>
              <a:off x="2178050" y="3852863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/>
                <a:t>3</a:t>
              </a:r>
            </a:p>
          </p:txBody>
        </p:sp>
        <p:sp>
          <p:nvSpPr>
            <p:cNvPr id="41073" name="Line 113"/>
            <p:cNvSpPr>
              <a:spLocks noChangeShapeType="1"/>
            </p:cNvSpPr>
            <p:nvPr/>
          </p:nvSpPr>
          <p:spPr bwMode="auto">
            <a:xfrm>
              <a:off x="2590800" y="5278438"/>
              <a:ext cx="4800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4" name="Text Box 114"/>
            <p:cNvSpPr txBox="1">
              <a:spLocks noChangeArrowheads="1"/>
            </p:cNvSpPr>
            <p:nvPr/>
          </p:nvSpPr>
          <p:spPr bwMode="auto">
            <a:xfrm>
              <a:off x="2786050" y="4786322"/>
              <a:ext cx="478634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C00000"/>
                  </a:solidFill>
                  <a:latin typeface="Arial Black" pitchFamily="34" charset="0"/>
                </a:rPr>
                <a:t>Виробничі підприємства</a:t>
              </a:r>
              <a:endParaRPr lang="en-US" sz="2400" b="1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sp>
          <p:nvSpPr>
            <p:cNvPr id="41075" name="Text Box 115"/>
            <p:cNvSpPr txBox="1">
              <a:spLocks noChangeArrowheads="1"/>
            </p:cNvSpPr>
            <p:nvPr/>
          </p:nvSpPr>
          <p:spPr bwMode="gray">
            <a:xfrm>
              <a:off x="2178050" y="4767263"/>
              <a:ext cx="354013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/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C:\Users\Ruslana\Desktop\JEOPLE\0XpQnpveCsE.jpg"/>
          <p:cNvPicPr>
            <a:picLocks noChangeAspect="1" noChangeArrowheads="1"/>
          </p:cNvPicPr>
          <p:nvPr/>
        </p:nvPicPr>
        <p:blipFill>
          <a:blip r:embed="rId2"/>
          <a:srcRect t="6763" r="12075" b="10101"/>
          <a:stretch>
            <a:fillRect/>
          </a:stretch>
        </p:blipFill>
        <p:spPr bwMode="auto">
          <a:xfrm rot="21323672">
            <a:off x="2601560" y="4116096"/>
            <a:ext cx="2786050" cy="2634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>
          <a:xfrm>
            <a:off x="142844" y="266700"/>
            <a:ext cx="5572164" cy="457200"/>
          </a:xfrm>
        </p:spPr>
        <p:txBody>
          <a:bodyPr/>
          <a:lstStyle/>
          <a:p>
            <a:r>
              <a:rPr lang="uk-UA" dirty="0" smtClean="0"/>
              <a:t>Моменти літа</a:t>
            </a:r>
            <a:endParaRPr lang="en-US" dirty="0"/>
          </a:p>
        </p:txBody>
      </p:sp>
      <p:pic>
        <p:nvPicPr>
          <p:cNvPr id="7" name="Picture 8" descr="C:\Users\Ruslana\Desktop\JEOPLE\0_lp3M667xY.jpg"/>
          <p:cNvPicPr>
            <a:picLocks noChangeAspect="1" noChangeArrowheads="1"/>
          </p:cNvPicPr>
          <p:nvPr/>
        </p:nvPicPr>
        <p:blipFill>
          <a:blip r:embed="rId3"/>
          <a:srcRect t="4895" r="8050"/>
          <a:stretch>
            <a:fillRect/>
          </a:stretch>
        </p:blipFill>
        <p:spPr bwMode="auto">
          <a:xfrm rot="207391">
            <a:off x="3252794" y="858777"/>
            <a:ext cx="2532968" cy="371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0" descr="C:\Users\Ruslana\Desktop\JEOPLE\9xvB_93xjbM.jpg"/>
          <p:cNvPicPr>
            <a:picLocks noChangeAspect="1" noChangeArrowheads="1"/>
          </p:cNvPicPr>
          <p:nvPr/>
        </p:nvPicPr>
        <p:blipFill>
          <a:blip r:embed="rId4"/>
          <a:srcRect t="15763"/>
          <a:stretch>
            <a:fillRect/>
          </a:stretch>
        </p:blipFill>
        <p:spPr bwMode="auto">
          <a:xfrm rot="298500">
            <a:off x="5695434" y="135873"/>
            <a:ext cx="3294335" cy="3700044"/>
          </a:xfrm>
          <a:prstGeom prst="rect">
            <a:avLst/>
          </a:prstGeom>
          <a:noFill/>
        </p:spPr>
      </p:pic>
      <p:pic>
        <p:nvPicPr>
          <p:cNvPr id="11" name="Picture 9" descr="C:\Users\Ruslana\Desktop\JEOPLE\23R_7haUn8Y.jpg"/>
          <p:cNvPicPr>
            <a:picLocks noChangeAspect="1" noChangeArrowheads="1"/>
          </p:cNvPicPr>
          <p:nvPr/>
        </p:nvPicPr>
        <p:blipFill>
          <a:blip r:embed="rId5"/>
          <a:srcRect l="13905" t="21397" r="26685"/>
          <a:stretch>
            <a:fillRect/>
          </a:stretch>
        </p:blipFill>
        <p:spPr bwMode="auto">
          <a:xfrm>
            <a:off x="0" y="785794"/>
            <a:ext cx="3357586" cy="2500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C:\Users\Ruslana\Desktop\JEOPLE\FONNOyKP8WA.jpg"/>
          <p:cNvPicPr>
            <a:picLocks noChangeAspect="1" noChangeArrowheads="1"/>
          </p:cNvPicPr>
          <p:nvPr/>
        </p:nvPicPr>
        <p:blipFill>
          <a:blip r:embed="rId6"/>
          <a:srcRect l="20753" t="5128" r="30426" b="15098"/>
          <a:stretch>
            <a:fillRect/>
          </a:stretch>
        </p:blipFill>
        <p:spPr bwMode="auto">
          <a:xfrm rot="21269275">
            <a:off x="5496234" y="3664836"/>
            <a:ext cx="3308867" cy="3041278"/>
          </a:xfrm>
          <a:prstGeom prst="rect">
            <a:avLst/>
          </a:prstGeom>
          <a:noFill/>
        </p:spPr>
      </p:pic>
      <p:pic>
        <p:nvPicPr>
          <p:cNvPr id="10" name="Picture 12" descr="C:\Users\Ruslana\Desktop\JEOPLE\anSNBHybx6w.jpg"/>
          <p:cNvPicPr>
            <a:picLocks noChangeAspect="1" noChangeArrowheads="1"/>
          </p:cNvPicPr>
          <p:nvPr/>
        </p:nvPicPr>
        <p:blipFill>
          <a:blip r:embed="rId7"/>
          <a:srcRect l="15239" t="4237" r="17276" b="5713"/>
          <a:stretch>
            <a:fillRect/>
          </a:stretch>
        </p:blipFill>
        <p:spPr bwMode="auto">
          <a:xfrm rot="21067672">
            <a:off x="285608" y="2855382"/>
            <a:ext cx="2081978" cy="3865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Умови програми:</a:t>
            </a:r>
            <a:r>
              <a:rPr lang="en-US" dirty="0" smtClean="0"/>
              <a:t> </a:t>
            </a:r>
            <a:endParaRPr lang="en-US" sz="2000" dirty="0"/>
          </a:p>
        </p:txBody>
      </p:sp>
      <p:grpSp>
        <p:nvGrpSpPr>
          <p:cNvPr id="63491" name="Group 3"/>
          <p:cNvGrpSpPr>
            <a:grpSpLocks/>
          </p:cNvGrpSpPr>
          <p:nvPr/>
        </p:nvGrpSpPr>
        <p:grpSpPr bwMode="auto">
          <a:xfrm>
            <a:off x="1752600" y="1524000"/>
            <a:ext cx="5562600" cy="1306513"/>
            <a:chOff x="1104" y="1200"/>
            <a:chExt cx="3504" cy="823"/>
          </a:xfrm>
        </p:grpSpPr>
        <p:sp>
          <p:nvSpPr>
            <p:cNvPr id="6349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675" cy="673"/>
            </a:xfrm>
            <a:prstGeom prst="roundRect">
              <a:avLst>
                <a:gd name="adj" fmla="val 11921"/>
              </a:avLst>
            </a:prstGeom>
            <a:solidFill>
              <a:srgbClr val="00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Text Box 7"/>
            <p:cNvSpPr txBox="1">
              <a:spLocks noChangeArrowheads="1"/>
            </p:cNvSpPr>
            <p:nvPr/>
          </p:nvSpPr>
          <p:spPr bwMode="gray">
            <a:xfrm>
              <a:off x="1241" y="1460"/>
              <a:ext cx="11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496" name="Text Box 8"/>
            <p:cNvSpPr txBox="1">
              <a:spLocks noChangeArrowheads="1"/>
            </p:cNvSpPr>
            <p:nvPr/>
          </p:nvSpPr>
          <p:spPr bwMode="gray">
            <a:xfrm>
              <a:off x="1948" y="1327"/>
              <a:ext cx="2576" cy="5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000000"/>
                  </a:solidFill>
                </a:rPr>
                <a:t>Період практики </a:t>
              </a:r>
            </a:p>
            <a:p>
              <a:pPr eaLnBrk="0" hangingPunct="0"/>
              <a:r>
                <a:rPr lang="uk-UA" sz="2400" b="1" dirty="0" smtClean="0">
                  <a:solidFill>
                    <a:srgbClr val="000000"/>
                  </a:solidFill>
                </a:rPr>
                <a:t>2-3 літніх місяці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3497" name="Group 9"/>
          <p:cNvGrpSpPr>
            <a:grpSpLocks/>
          </p:cNvGrpSpPr>
          <p:nvPr/>
        </p:nvGrpSpPr>
        <p:grpSpPr bwMode="auto">
          <a:xfrm>
            <a:off x="1752600" y="2967038"/>
            <a:ext cx="5562600" cy="1306512"/>
            <a:chOff x="1104" y="2109"/>
            <a:chExt cx="3504" cy="823"/>
          </a:xfrm>
        </p:grpSpPr>
        <p:sp>
          <p:nvSpPr>
            <p:cNvPr id="6349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675" cy="673"/>
            </a:xfrm>
            <a:prstGeom prst="roundRect">
              <a:avLst>
                <a:gd name="adj" fmla="val 11921"/>
              </a:avLst>
            </a:prstGeom>
            <a:solidFill>
              <a:srgbClr val="FF000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241" y="2370"/>
              <a:ext cx="11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2" name="Text Box 14"/>
            <p:cNvSpPr txBox="1">
              <a:spLocks noChangeArrowheads="1"/>
            </p:cNvSpPr>
            <p:nvPr/>
          </p:nvSpPr>
          <p:spPr bwMode="gray">
            <a:xfrm>
              <a:off x="1948" y="2130"/>
              <a:ext cx="2576" cy="7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000000"/>
                  </a:solidFill>
                </a:rPr>
                <a:t>Вакансії пропонуються у відповідності до рівня німецької мови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3503" name="Group 15"/>
          <p:cNvGrpSpPr>
            <a:grpSpLocks/>
          </p:cNvGrpSpPr>
          <p:nvPr/>
        </p:nvGrpSpPr>
        <p:grpSpPr bwMode="auto">
          <a:xfrm>
            <a:off x="1752600" y="4427538"/>
            <a:ext cx="5562600" cy="1306512"/>
            <a:chOff x="1104" y="3029"/>
            <a:chExt cx="3504" cy="823"/>
          </a:xfrm>
        </p:grpSpPr>
        <p:sp>
          <p:nvSpPr>
            <p:cNvPr id="6350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solidFill>
              <a:srgbClr val="DBEA1A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Text Box 19"/>
            <p:cNvSpPr txBox="1">
              <a:spLocks noChangeArrowheads="1"/>
            </p:cNvSpPr>
            <p:nvPr/>
          </p:nvSpPr>
          <p:spPr bwMode="gray">
            <a:xfrm>
              <a:off x="1241" y="3289"/>
              <a:ext cx="116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n-US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508" name="Text Box 20"/>
            <p:cNvSpPr txBox="1">
              <a:spLocks noChangeArrowheads="1"/>
            </p:cNvSpPr>
            <p:nvPr/>
          </p:nvSpPr>
          <p:spPr bwMode="gray">
            <a:xfrm>
              <a:off x="1948" y="3141"/>
              <a:ext cx="2576" cy="5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uk-UA" sz="2400" b="1" dirty="0" smtClean="0">
                  <a:solidFill>
                    <a:srgbClr val="000000"/>
                  </a:solidFill>
                </a:rPr>
                <a:t>Розміщення зосереджені на півночі країни 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429388" y="6286520"/>
            <a:ext cx="2500330" cy="42862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857884" y="5643578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smtClean="0">
                <a:latin typeface="Gabriola" pitchFamily="82" charset="0"/>
              </a:rPr>
              <a:t>JEOPLE</a:t>
            </a:r>
            <a:endParaRPr lang="ru-RU" sz="7200" b="1" dirty="0">
              <a:latin typeface="Gabriola" pitchFamily="82" charset="0"/>
            </a:endParaRPr>
          </a:p>
        </p:txBody>
      </p:sp>
      <p:pic>
        <p:nvPicPr>
          <p:cNvPr id="2050" name="Picture 2" descr="C:\Users\Ruslana\Desktop\Jeople 2016\test3_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01829">
            <a:off x="110336" y="4966585"/>
            <a:ext cx="1626706" cy="1646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dirty="0" smtClean="0"/>
              <a:t>Умови програми:</a:t>
            </a:r>
            <a:r>
              <a:rPr lang="en-US" sz="4000" dirty="0" smtClean="0"/>
              <a:t> </a:t>
            </a:r>
            <a:endParaRPr lang="en-US" sz="2400" dirty="0"/>
          </a:p>
        </p:txBody>
      </p:sp>
      <p:sp>
        <p:nvSpPr>
          <p:cNvPr id="79919" name="AutoShape 47"/>
          <p:cNvSpPr>
            <a:spLocks noChangeArrowheads="1"/>
          </p:cNvSpPr>
          <p:nvPr/>
        </p:nvSpPr>
        <p:spPr bwMode="gray">
          <a:xfrm>
            <a:off x="1168400" y="2347913"/>
            <a:ext cx="2163763" cy="2857500"/>
          </a:xfrm>
          <a:prstGeom prst="roundRect">
            <a:avLst>
              <a:gd name="adj" fmla="val 17509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920" name="AutoShape 48"/>
          <p:cNvSpPr>
            <a:spLocks noChangeArrowheads="1"/>
          </p:cNvSpPr>
          <p:nvPr/>
        </p:nvSpPr>
        <p:spPr bwMode="gray">
          <a:xfrm>
            <a:off x="1201738" y="23558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4A2C35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21" name="AutoShape 49"/>
          <p:cNvSpPr>
            <a:spLocks noChangeArrowheads="1"/>
          </p:cNvSpPr>
          <p:nvPr/>
        </p:nvSpPr>
        <p:spPr bwMode="gray">
          <a:xfrm>
            <a:off x="1219200" y="4419600"/>
            <a:ext cx="2070100" cy="709613"/>
          </a:xfrm>
          <a:prstGeom prst="roundRect">
            <a:avLst>
              <a:gd name="adj" fmla="val 50000"/>
            </a:avLst>
          </a:prstGeom>
          <a:solidFill>
            <a:srgbClr val="4A2C35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22" name="AutoShape 50"/>
          <p:cNvSpPr>
            <a:spLocks noChangeArrowheads="1"/>
          </p:cNvSpPr>
          <p:nvPr/>
        </p:nvSpPr>
        <p:spPr bwMode="gray">
          <a:xfrm>
            <a:off x="1219200" y="2378075"/>
            <a:ext cx="2070100" cy="708025"/>
          </a:xfrm>
          <a:prstGeom prst="roundRect">
            <a:avLst>
              <a:gd name="adj" fmla="val 50000"/>
            </a:avLst>
          </a:prstGeom>
          <a:solidFill>
            <a:srgbClr val="4A2C35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923" name="Group 51"/>
          <p:cNvGrpSpPr>
            <a:grpSpLocks/>
          </p:cNvGrpSpPr>
          <p:nvPr/>
        </p:nvGrpSpPr>
        <p:grpSpPr bwMode="auto">
          <a:xfrm>
            <a:off x="1912938" y="2039938"/>
            <a:ext cx="642937" cy="642937"/>
            <a:chOff x="1289" y="582"/>
            <a:chExt cx="668" cy="668"/>
          </a:xfrm>
        </p:grpSpPr>
        <p:sp>
          <p:nvSpPr>
            <p:cNvPr id="79924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9925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26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27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28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9929" name="Text Box 57"/>
          <p:cNvSpPr txBox="1">
            <a:spLocks noChangeArrowheads="1"/>
          </p:cNvSpPr>
          <p:nvPr/>
        </p:nvSpPr>
        <p:spPr bwMode="gray">
          <a:xfrm>
            <a:off x="2051050" y="21320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79930" name="Text Box 58"/>
          <p:cNvSpPr txBox="1">
            <a:spLocks noChangeArrowheads="1"/>
          </p:cNvSpPr>
          <p:nvPr/>
        </p:nvSpPr>
        <p:spPr bwMode="gray">
          <a:xfrm>
            <a:off x="1244600" y="2786058"/>
            <a:ext cx="2057400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2000" b="1" dirty="0" smtClean="0"/>
              <a:t>Оплата праці</a:t>
            </a:r>
          </a:p>
          <a:p>
            <a:pPr algn="ctr" eaLnBrk="0" hangingPunct="0"/>
            <a:r>
              <a:rPr lang="en-US" sz="2000" b="1" smtClean="0"/>
              <a:t>9.35</a:t>
            </a:r>
            <a:r>
              <a:rPr lang="uk-UA" sz="2000" b="1" smtClean="0"/>
              <a:t> </a:t>
            </a:r>
            <a:r>
              <a:rPr lang="uk-UA" sz="2000" b="1" dirty="0" smtClean="0"/>
              <a:t>€/год.</a:t>
            </a:r>
          </a:p>
          <a:p>
            <a:pPr algn="ctr" eaLnBrk="0" hangingPunct="0"/>
            <a:endParaRPr lang="uk-UA" sz="2000" b="1" dirty="0" smtClean="0"/>
          </a:p>
          <a:p>
            <a:pPr algn="ctr" eaLnBrk="0" hangingPunct="0"/>
            <a:r>
              <a:rPr lang="uk-UA" sz="2000" b="1" dirty="0" smtClean="0"/>
              <a:t>Стандартна зайнятість</a:t>
            </a:r>
          </a:p>
          <a:p>
            <a:pPr algn="ctr" eaLnBrk="0" hangingPunct="0"/>
            <a:r>
              <a:rPr lang="uk-UA" sz="2000" b="1" dirty="0" smtClean="0"/>
              <a:t>35 год./</a:t>
            </a:r>
            <a:r>
              <a:rPr lang="uk-UA" sz="2000" b="1" dirty="0" err="1" smtClean="0"/>
              <a:t>тижд</a:t>
            </a:r>
            <a:r>
              <a:rPr lang="uk-UA" sz="2000" b="1" dirty="0" smtClean="0"/>
              <a:t>.</a:t>
            </a:r>
            <a:endParaRPr lang="en-US" sz="2000" b="1" dirty="0"/>
          </a:p>
        </p:txBody>
      </p:sp>
      <p:sp>
        <p:nvSpPr>
          <p:cNvPr id="79931" name="AutoShape 59"/>
          <p:cNvSpPr>
            <a:spLocks noChangeArrowheads="1"/>
          </p:cNvSpPr>
          <p:nvPr/>
        </p:nvSpPr>
        <p:spPr bwMode="gray">
          <a:xfrm>
            <a:off x="5892800" y="2347913"/>
            <a:ext cx="2163763" cy="2857500"/>
          </a:xfrm>
          <a:prstGeom prst="roundRect">
            <a:avLst>
              <a:gd name="adj" fmla="val 17509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932" name="AutoShape 60"/>
          <p:cNvSpPr>
            <a:spLocks noChangeArrowheads="1"/>
          </p:cNvSpPr>
          <p:nvPr/>
        </p:nvSpPr>
        <p:spPr bwMode="gray">
          <a:xfrm>
            <a:off x="5926138" y="23558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E4CD2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33" name="AutoShape 61"/>
          <p:cNvSpPr>
            <a:spLocks noChangeArrowheads="1"/>
          </p:cNvSpPr>
          <p:nvPr/>
        </p:nvSpPr>
        <p:spPr bwMode="gray">
          <a:xfrm>
            <a:off x="5943600" y="4419600"/>
            <a:ext cx="2070100" cy="709613"/>
          </a:xfrm>
          <a:prstGeom prst="roundRect">
            <a:avLst>
              <a:gd name="adj" fmla="val 50000"/>
            </a:avLst>
          </a:prstGeom>
          <a:solidFill>
            <a:srgbClr val="E4CD2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34" name="AutoShape 62"/>
          <p:cNvSpPr>
            <a:spLocks noChangeArrowheads="1"/>
          </p:cNvSpPr>
          <p:nvPr/>
        </p:nvSpPr>
        <p:spPr bwMode="gray">
          <a:xfrm>
            <a:off x="5943600" y="2378075"/>
            <a:ext cx="2070100" cy="708025"/>
          </a:xfrm>
          <a:prstGeom prst="roundRect">
            <a:avLst>
              <a:gd name="adj" fmla="val 50000"/>
            </a:avLst>
          </a:prstGeom>
          <a:solidFill>
            <a:srgbClr val="E4CD2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935" name="Group 63"/>
          <p:cNvGrpSpPr>
            <a:grpSpLocks/>
          </p:cNvGrpSpPr>
          <p:nvPr/>
        </p:nvGrpSpPr>
        <p:grpSpPr bwMode="auto">
          <a:xfrm>
            <a:off x="6637338" y="2039938"/>
            <a:ext cx="642937" cy="642937"/>
            <a:chOff x="1289" y="582"/>
            <a:chExt cx="668" cy="668"/>
          </a:xfrm>
        </p:grpSpPr>
        <p:sp>
          <p:nvSpPr>
            <p:cNvPr id="79936" name="Oval 64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9937" name="Oval 65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38" name="Oval 66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39" name="Oval 67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9940" name="Oval 68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9941" name="Text Box 69"/>
          <p:cNvSpPr txBox="1">
            <a:spLocks noChangeArrowheads="1"/>
          </p:cNvSpPr>
          <p:nvPr/>
        </p:nvSpPr>
        <p:spPr bwMode="gray">
          <a:xfrm>
            <a:off x="6775450" y="21320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79942" name="Text Box 70"/>
          <p:cNvSpPr txBox="1">
            <a:spLocks noChangeArrowheads="1"/>
          </p:cNvSpPr>
          <p:nvPr/>
        </p:nvSpPr>
        <p:spPr bwMode="gray">
          <a:xfrm>
            <a:off x="5969000" y="3286124"/>
            <a:ext cx="205740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2000" b="1" dirty="0" smtClean="0"/>
              <a:t>Харчування</a:t>
            </a:r>
          </a:p>
          <a:p>
            <a:pPr algn="ctr" eaLnBrk="0" hangingPunct="0"/>
            <a:r>
              <a:rPr lang="uk-UA" sz="2000" b="1" dirty="0" smtClean="0"/>
              <a:t>самостійне</a:t>
            </a:r>
            <a:endParaRPr lang="en-US" sz="2000" dirty="0"/>
          </a:p>
        </p:txBody>
      </p:sp>
      <p:sp>
        <p:nvSpPr>
          <p:cNvPr id="79943" name="AutoShape 71"/>
          <p:cNvSpPr>
            <a:spLocks noChangeArrowheads="1"/>
          </p:cNvSpPr>
          <p:nvPr/>
        </p:nvSpPr>
        <p:spPr bwMode="gray">
          <a:xfrm>
            <a:off x="3530600" y="2347913"/>
            <a:ext cx="2163763" cy="2857500"/>
          </a:xfrm>
          <a:prstGeom prst="roundRect">
            <a:avLst>
              <a:gd name="adj" fmla="val 17509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9944" name="AutoShape 72"/>
          <p:cNvSpPr>
            <a:spLocks noChangeArrowheads="1"/>
          </p:cNvSpPr>
          <p:nvPr/>
        </p:nvSpPr>
        <p:spPr bwMode="gray">
          <a:xfrm>
            <a:off x="3563938" y="2355850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45" name="AutoShape 73"/>
          <p:cNvSpPr>
            <a:spLocks noChangeArrowheads="1"/>
          </p:cNvSpPr>
          <p:nvPr/>
        </p:nvSpPr>
        <p:spPr bwMode="gray">
          <a:xfrm>
            <a:off x="3581400" y="4419600"/>
            <a:ext cx="2070100" cy="709613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46" name="AutoShape 74"/>
          <p:cNvSpPr>
            <a:spLocks noChangeArrowheads="1"/>
          </p:cNvSpPr>
          <p:nvPr/>
        </p:nvSpPr>
        <p:spPr bwMode="gray">
          <a:xfrm>
            <a:off x="3581400" y="2378075"/>
            <a:ext cx="2070100" cy="708025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47" name="Oval 75"/>
          <p:cNvSpPr>
            <a:spLocks noChangeArrowheads="1"/>
          </p:cNvSpPr>
          <p:nvPr/>
        </p:nvSpPr>
        <p:spPr bwMode="gray">
          <a:xfrm>
            <a:off x="4275138" y="2039938"/>
            <a:ext cx="642937" cy="642937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9948" name="Oval 76"/>
          <p:cNvSpPr>
            <a:spLocks noChangeArrowheads="1"/>
          </p:cNvSpPr>
          <p:nvPr/>
        </p:nvSpPr>
        <p:spPr bwMode="gray">
          <a:xfrm>
            <a:off x="4281488" y="2044700"/>
            <a:ext cx="622300" cy="6223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79949" name="Oval 77"/>
          <p:cNvSpPr>
            <a:spLocks noChangeArrowheads="1"/>
          </p:cNvSpPr>
          <p:nvPr/>
        </p:nvSpPr>
        <p:spPr bwMode="gray">
          <a:xfrm>
            <a:off x="4289425" y="2047875"/>
            <a:ext cx="608013" cy="608013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79950" name="Oval 78"/>
          <p:cNvSpPr>
            <a:spLocks noChangeArrowheads="1"/>
          </p:cNvSpPr>
          <p:nvPr/>
        </p:nvSpPr>
        <p:spPr bwMode="gray">
          <a:xfrm>
            <a:off x="4295775" y="2054225"/>
            <a:ext cx="577850" cy="5667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79951" name="Oval 79"/>
          <p:cNvSpPr>
            <a:spLocks noChangeArrowheads="1"/>
          </p:cNvSpPr>
          <p:nvPr/>
        </p:nvSpPr>
        <p:spPr bwMode="gray">
          <a:xfrm>
            <a:off x="4330700" y="2070100"/>
            <a:ext cx="512763" cy="460375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79952" name="Text Box 80"/>
          <p:cNvSpPr txBox="1">
            <a:spLocks noChangeArrowheads="1"/>
          </p:cNvSpPr>
          <p:nvPr/>
        </p:nvSpPr>
        <p:spPr bwMode="gray">
          <a:xfrm>
            <a:off x="4413250" y="21320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79953" name="Text Box 81"/>
          <p:cNvSpPr txBox="1">
            <a:spLocks noChangeArrowheads="1"/>
          </p:cNvSpPr>
          <p:nvPr/>
        </p:nvSpPr>
        <p:spPr bwMode="gray">
          <a:xfrm>
            <a:off x="3500430" y="2786058"/>
            <a:ext cx="2163770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2000" b="1" dirty="0" smtClean="0"/>
              <a:t>Кожен студент забезпечується проживанням вартістю до 3</a:t>
            </a:r>
            <a:r>
              <a:rPr lang="en-US" sz="2000" b="1" dirty="0" smtClean="0"/>
              <a:t>75</a:t>
            </a:r>
            <a:r>
              <a:rPr lang="uk-UA" sz="2000" b="1" dirty="0" smtClean="0"/>
              <a:t> €/міс.</a:t>
            </a:r>
          </a:p>
          <a:p>
            <a:pPr algn="ctr" eaLnBrk="0" hangingPunct="0"/>
            <a:r>
              <a:rPr lang="uk-UA" sz="2000" b="1" dirty="0" smtClean="0"/>
              <a:t>(дані 201</a:t>
            </a:r>
            <a:r>
              <a:rPr lang="en-US" sz="2000" b="1" dirty="0" smtClean="0"/>
              <a:t>8</a:t>
            </a:r>
            <a:r>
              <a:rPr lang="uk-UA" sz="2000" b="1" dirty="0" smtClean="0"/>
              <a:t> р.) </a:t>
            </a:r>
            <a:endParaRPr lang="en-US" sz="20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6215074" y="6286520"/>
            <a:ext cx="2500330" cy="42862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857884" y="5643578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200" b="1" dirty="0" smtClean="0">
                <a:latin typeface="Gabriola" pitchFamily="82" charset="0"/>
              </a:rPr>
              <a:t>JEOPLE</a:t>
            </a:r>
            <a:endParaRPr lang="ru-RU" sz="7200" b="1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Users\Ruslana\Desktop\Jeople 2016\NK1CCKyMsDQ.jpg"/>
          <p:cNvPicPr>
            <a:picLocks noChangeAspect="1" noChangeArrowheads="1"/>
          </p:cNvPicPr>
          <p:nvPr/>
        </p:nvPicPr>
        <p:blipFill>
          <a:blip r:embed="rId2" cstate="print"/>
          <a:srcRect l="24833"/>
          <a:stretch>
            <a:fillRect/>
          </a:stretch>
        </p:blipFill>
        <p:spPr bwMode="auto">
          <a:xfrm>
            <a:off x="0" y="2830540"/>
            <a:ext cx="4540992" cy="4027460"/>
          </a:xfrm>
          <a:prstGeom prst="rect">
            <a:avLst/>
          </a:prstGeom>
          <a:noFill/>
        </p:spPr>
      </p:pic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http://ppt.prtxt.ru</a:t>
            </a:r>
            <a:endParaRPr lang="en-US" dirty="0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Вимоги до кандидатів:</a:t>
            </a:r>
            <a:endParaRPr lang="en-US" dirty="0"/>
          </a:p>
        </p:txBody>
      </p:sp>
      <p:sp>
        <p:nvSpPr>
          <p:cNvPr id="65539" name="AutoShape 3"/>
          <p:cNvSpPr>
            <a:spLocks noChangeArrowheads="1"/>
          </p:cNvSpPr>
          <p:nvPr/>
        </p:nvSpPr>
        <p:spPr bwMode="gray">
          <a:xfrm>
            <a:off x="1643042" y="1571612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540" name="Oval 4"/>
          <p:cNvSpPr>
            <a:spLocks noChangeArrowheads="1"/>
          </p:cNvSpPr>
          <p:nvPr/>
        </p:nvSpPr>
        <p:spPr bwMode="gray">
          <a:xfrm>
            <a:off x="1928794" y="1928802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8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briola" pitchFamily="82" charset="0"/>
              </a:rPr>
              <a:t>JEOPLE</a:t>
            </a:r>
            <a:endParaRPr lang="ru-RU" sz="8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65541" name="AutoShape 5"/>
          <p:cNvSpPr>
            <a:spLocks noChangeArrowheads="1"/>
          </p:cNvSpPr>
          <p:nvPr/>
        </p:nvSpPr>
        <p:spPr bwMode="gray">
          <a:xfrm>
            <a:off x="4357686" y="1571612"/>
            <a:ext cx="4214842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sz="1600" b="1" dirty="0" smtClean="0">
                <a:solidFill>
                  <a:schemeClr val="bg1"/>
                </a:solidFill>
              </a:rPr>
              <a:t>ДЕННА 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uk-UA" sz="1600" b="1" dirty="0" smtClean="0">
                <a:solidFill>
                  <a:schemeClr val="bg1"/>
                </a:solidFill>
              </a:rPr>
              <a:t>ТА </a:t>
            </a:r>
            <a:r>
              <a:rPr lang="uk-UA" sz="1600" b="1" smtClean="0">
                <a:solidFill>
                  <a:schemeClr val="bg1"/>
                </a:solidFill>
              </a:rPr>
              <a:t>ЗАОЧНА ФОРМА </a:t>
            </a:r>
            <a:r>
              <a:rPr lang="uk-UA" sz="1600" b="1" dirty="0" smtClean="0">
                <a:solidFill>
                  <a:schemeClr val="bg1"/>
                </a:solidFill>
              </a:rPr>
              <a:t>НАВЧАННЯ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5542" name="AutoShape 6"/>
          <p:cNvSpPr>
            <a:spLocks noChangeArrowheads="1"/>
          </p:cNvSpPr>
          <p:nvPr/>
        </p:nvSpPr>
        <p:spPr bwMode="gray">
          <a:xfrm>
            <a:off x="4929190" y="2214554"/>
            <a:ext cx="378142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>
                <a:solidFill>
                  <a:schemeClr val="bg1"/>
                </a:solidFill>
              </a:rPr>
              <a:t>НЕВИПУСКНИЙ КУРС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543" name="AutoShape 7"/>
          <p:cNvSpPr>
            <a:spLocks noChangeArrowheads="1"/>
          </p:cNvSpPr>
          <p:nvPr/>
        </p:nvSpPr>
        <p:spPr bwMode="gray">
          <a:xfrm>
            <a:off x="5072034" y="2928934"/>
            <a:ext cx="4071966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>
                <a:solidFill>
                  <a:srgbClr val="C00000"/>
                </a:solidFill>
              </a:rPr>
              <a:t>ЗНАННЯ НІМЕЦЬКОЇ МОВИ (А2+)!!!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65544" name="AutoShape 8"/>
          <p:cNvSpPr>
            <a:spLocks noChangeArrowheads="1"/>
          </p:cNvSpPr>
          <p:nvPr/>
        </p:nvSpPr>
        <p:spPr bwMode="gray">
          <a:xfrm>
            <a:off x="4754503" y="3714752"/>
            <a:ext cx="4389497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sz="1600" b="1" dirty="0" smtClean="0">
                <a:solidFill>
                  <a:schemeClr val="bg1"/>
                </a:solidFill>
              </a:rPr>
              <a:t>НАЯВНІСТЬ ЗАКОРДОННОГО ПАСПОРТА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gray">
          <a:xfrm>
            <a:off x="4572000" y="4357694"/>
            <a:ext cx="436247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b="1" dirty="0" smtClean="0">
                <a:solidFill>
                  <a:schemeClr val="bg1"/>
                </a:solidFill>
              </a:rPr>
              <a:t>ВМІННЯ ПРАЦЮВАТИ У КОЛЕКТИВІ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15074" y="6286520"/>
            <a:ext cx="2500330" cy="428628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gray">
          <a:xfrm>
            <a:off x="4143372" y="5072074"/>
            <a:ext cx="474665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sz="1600" b="1" dirty="0" smtClean="0">
                <a:solidFill>
                  <a:schemeClr val="bg1"/>
                </a:solidFill>
                <a:latin typeface="+mj-lt"/>
              </a:rPr>
              <a:t>МОТИВАЦІЯ ТА ХОРОШЕ ПОЧУТТЯ ГУМОРУ</a:t>
            </a:r>
            <a:r>
              <a:rPr lang="ru-RU" sz="1600" b="1" dirty="0" smtClean="0">
                <a:solidFill>
                  <a:srgbClr val="000000"/>
                </a:solidFill>
                <a:latin typeface="+mj-lt"/>
                <a:sym typeface="Wingdings" pitchFamily="2" charset="2"/>
              </a:rPr>
              <a:t>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Содержимое 3" descr="M5zuUKTKyGY.jpg"/>
          <p:cNvPicPr>
            <a:picLocks noChangeAspect="1"/>
          </p:cNvPicPr>
          <p:nvPr/>
        </p:nvPicPr>
        <p:blipFill>
          <a:blip r:embed="rId2"/>
          <a:srcRect l="25747" t="22416" r="28526"/>
          <a:stretch>
            <a:fillRect/>
          </a:stretch>
        </p:blipFill>
        <p:spPr>
          <a:xfrm>
            <a:off x="6812344" y="3890958"/>
            <a:ext cx="2331656" cy="296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funktur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03379">
            <a:off x="132395" y="4123358"/>
            <a:ext cx="4842672" cy="2189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5WcCxk_KwuA.jpg"/>
          <p:cNvPicPr>
            <a:picLocks noChangeAspect="1"/>
          </p:cNvPicPr>
          <p:nvPr/>
        </p:nvPicPr>
        <p:blipFill>
          <a:blip r:embed="rId4"/>
          <a:srcRect l="10527" t="3213" r="5262" b="5231"/>
          <a:stretch>
            <a:fillRect/>
          </a:stretch>
        </p:blipFill>
        <p:spPr>
          <a:xfrm rot="20914694">
            <a:off x="202297" y="427940"/>
            <a:ext cx="4572032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6" descr="C:\Users\Ruslana\Desktop\JEOPLE\p2eSeZYKGKA.jpg"/>
          <p:cNvPicPr>
            <a:picLocks noChangeAspect="1" noChangeArrowheads="1"/>
          </p:cNvPicPr>
          <p:nvPr/>
        </p:nvPicPr>
        <p:blipFill>
          <a:blip r:embed="rId5"/>
          <a:srcRect l="3218" t="9525"/>
          <a:stretch>
            <a:fillRect/>
          </a:stretch>
        </p:blipFill>
        <p:spPr bwMode="auto">
          <a:xfrm>
            <a:off x="4500562" y="0"/>
            <a:ext cx="2403594" cy="299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45" name="AutoShape 5"/>
          <p:cNvSpPr>
            <a:spLocks noChangeArrowheads="1"/>
          </p:cNvSpPr>
          <p:nvPr/>
        </p:nvSpPr>
        <p:spPr bwMode="grayWhite">
          <a:xfrm>
            <a:off x="4143372" y="4929198"/>
            <a:ext cx="3429024" cy="1666868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uk-UA" sz="2400" b="1" dirty="0" smtClean="0">
                <a:solidFill>
                  <a:srgbClr val="211E54"/>
                </a:solidFill>
                <a:latin typeface="Narnia BLL" pitchFamily="2" charset="0"/>
              </a:rPr>
              <a:t> Робота з продуктами </a:t>
            </a:r>
          </a:p>
          <a:p>
            <a:pPr algn="ctr" eaLnBrk="0" hangingPunct="0"/>
            <a:r>
              <a:rPr lang="uk-UA" sz="2400" b="1" dirty="0" smtClean="0">
                <a:solidFill>
                  <a:srgbClr val="211E54"/>
                </a:solidFill>
                <a:latin typeface="Narnia BLL" pitchFamily="2" charset="0"/>
              </a:rPr>
              <a:t>харчування</a:t>
            </a:r>
            <a:r>
              <a:rPr lang="uk-UA" sz="2400" b="1" dirty="0" smtClean="0">
                <a:solidFill>
                  <a:srgbClr val="211E54"/>
                </a:solidFill>
                <a:latin typeface="+mn-lt"/>
              </a:rPr>
              <a:t>,</a:t>
            </a:r>
          </a:p>
          <a:p>
            <a:pPr algn="ctr" eaLnBrk="0" hangingPunct="0"/>
            <a:r>
              <a:rPr lang="uk-UA" sz="2400" b="1" dirty="0" smtClean="0">
                <a:solidFill>
                  <a:srgbClr val="211E54"/>
                </a:solidFill>
                <a:latin typeface="Narnia BLL" pitchFamily="2" charset="0"/>
              </a:rPr>
              <a:t>обслуговування </a:t>
            </a:r>
          </a:p>
          <a:p>
            <a:pPr algn="ctr" eaLnBrk="0" hangingPunct="0"/>
            <a:r>
              <a:rPr lang="uk-UA" sz="2400" b="1" dirty="0" smtClean="0">
                <a:solidFill>
                  <a:srgbClr val="211E54"/>
                </a:solidFill>
                <a:latin typeface="Narnia BLL" pitchFamily="2" charset="0"/>
              </a:rPr>
              <a:t>відвідувачів</a:t>
            </a:r>
            <a:endParaRPr lang="ru-RU" sz="2400" b="1" dirty="0">
              <a:solidFill>
                <a:srgbClr val="211E54"/>
              </a:solidFill>
              <a:latin typeface="Narnia BLL" pitchFamily="2" charset="0"/>
            </a:endParaRPr>
          </a:p>
        </p:txBody>
      </p:sp>
      <p:sp>
        <p:nvSpPr>
          <p:cNvPr id="61447" name="AutoShape 7"/>
          <p:cNvSpPr>
            <a:spLocks noChangeAspect="1" noChangeArrowheads="1" noTextEdit="1"/>
          </p:cNvSpPr>
          <p:nvPr/>
        </p:nvSpPr>
        <p:spPr bwMode="gray">
          <a:xfrm>
            <a:off x="3222625" y="2995613"/>
            <a:ext cx="909638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8" name="Freeform 8"/>
          <p:cNvSpPr>
            <a:spLocks/>
          </p:cNvSpPr>
          <p:nvPr/>
        </p:nvSpPr>
        <p:spPr bwMode="gray">
          <a:xfrm rot="15079113">
            <a:off x="5495973" y="3863583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49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" name="Рисунок 23" descr="oxk1KfqYD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01806">
            <a:off x="6822288" y="519300"/>
            <a:ext cx="2197494" cy="2929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1451" name="Group 11"/>
          <p:cNvGrpSpPr>
            <a:grpSpLocks/>
          </p:cNvGrpSpPr>
          <p:nvPr/>
        </p:nvGrpSpPr>
        <p:grpSpPr bwMode="auto">
          <a:xfrm>
            <a:off x="3214678" y="2071678"/>
            <a:ext cx="4143404" cy="2101854"/>
            <a:chOff x="1997" y="1314"/>
            <a:chExt cx="1889" cy="1009"/>
          </a:xfrm>
        </p:grpSpPr>
        <p:grpSp>
          <p:nvGrpSpPr>
            <p:cNvPr id="61452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145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5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45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1457" name="Oval 17"/>
            <p:cNvSpPr>
              <a:spLocks noChangeArrowheads="1"/>
            </p:cNvSpPr>
            <p:nvPr/>
          </p:nvSpPr>
          <p:spPr bwMode="gray">
            <a:xfrm>
              <a:off x="2132" y="1314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anchor="ctr"/>
            <a:lstStyle/>
            <a:p>
              <a:pPr algn="ctr"/>
              <a:r>
                <a:rPr lang="uk-UA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rnia BLL" pitchFamily="2" charset="0"/>
                </a:rPr>
                <a:t>ЗАКЛАДИ </a:t>
              </a:r>
            </a:p>
            <a:p>
              <a:pPr algn="ctr"/>
              <a:r>
                <a:rPr lang="uk-UA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arnia BLL" pitchFamily="2" charset="0"/>
                </a:rPr>
                <a:t>ХАРЧУВАННЯ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arnia BLL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Содержимое 7" descr="k-3SMc_mH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000372"/>
            <a:ext cx="3714776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Рисунок 30" descr="Wt2wKtJD9GQ.jpg"/>
          <p:cNvPicPr>
            <a:picLocks noChangeAspect="1"/>
          </p:cNvPicPr>
          <p:nvPr/>
        </p:nvPicPr>
        <p:blipFill>
          <a:blip r:embed="rId3" cstate="print"/>
          <a:srcRect r="4999"/>
          <a:stretch>
            <a:fillRect/>
          </a:stretch>
        </p:blipFill>
        <p:spPr>
          <a:xfrm>
            <a:off x="4000496" y="2285992"/>
            <a:ext cx="2286016" cy="1804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" descr="C:\Users\Ruslana\Desktop\JEOPLE\Rro5JG8t_b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45705">
            <a:off x="5331039" y="3834879"/>
            <a:ext cx="3705028" cy="2778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3114668" cy="457200"/>
          </a:xfrm>
          <a:solidFill>
            <a:srgbClr val="FF0000"/>
          </a:solidFill>
        </p:spPr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МАГАЗИНИ</a:t>
            </a:r>
            <a:endParaRPr lang="en-US" dirty="0">
              <a:latin typeface="Arial Black" pitchFamily="34" charset="0"/>
            </a:endParaRPr>
          </a:p>
        </p:txBody>
      </p:sp>
      <p:cxnSp>
        <p:nvCxnSpPr>
          <p:cNvPr id="62480" name="AutoShape 16"/>
          <p:cNvCxnSpPr>
            <a:cxnSpLocks noChangeShapeType="1"/>
          </p:cNvCxnSpPr>
          <p:nvPr/>
        </p:nvCxnSpPr>
        <p:spPr bwMode="black">
          <a:xfrm rot="10800000">
            <a:off x="1785920" y="2143116"/>
            <a:ext cx="364333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62481" name="Text Box 17"/>
          <p:cNvSpPr txBox="1">
            <a:spLocks noChangeArrowheads="1"/>
          </p:cNvSpPr>
          <p:nvPr/>
        </p:nvSpPr>
        <p:spPr bwMode="auto">
          <a:xfrm>
            <a:off x="857224" y="1142984"/>
            <a:ext cx="55467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000" b="1" dirty="0" smtClean="0">
                <a:latin typeface="Verdana" pitchFamily="34" charset="0"/>
              </a:rPr>
              <a:t>Робота з товарами,</a:t>
            </a:r>
          </a:p>
          <a:p>
            <a:pPr eaLnBrk="0" hangingPunct="0"/>
            <a:r>
              <a:rPr lang="uk-UA" sz="2000" b="1" dirty="0" smtClean="0">
                <a:latin typeface="Verdana" pitchFamily="34" charset="0"/>
              </a:rPr>
              <a:t>їх продаж та консультація покупців</a:t>
            </a:r>
            <a:endParaRPr lang="en-US" sz="2000" b="1" dirty="0">
              <a:latin typeface="Verdana" pitchFamily="34" charset="0"/>
            </a:endParaRPr>
          </a:p>
        </p:txBody>
      </p:sp>
      <p:sp>
        <p:nvSpPr>
          <p:cNvPr id="26" name="Freeform 3"/>
          <p:cNvSpPr>
            <a:spLocks noEditPoints="1"/>
          </p:cNvSpPr>
          <p:nvPr/>
        </p:nvSpPr>
        <p:spPr bwMode="gray">
          <a:xfrm>
            <a:off x="214282" y="928670"/>
            <a:ext cx="1514444" cy="1824022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0" name="Рисунок 29" descr="oEUpsrUpw8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428604"/>
            <a:ext cx="2512298" cy="2742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6" name="AutoShape 2" descr="https://attachment.outlook.office.net/owa/ruslana.iai@outlook.com/service.svc/s/GetFileAttachment?id=AQMkADAwATMwMAItZDUyYi0yM2NlLTAwAi0wMAoARgAAAyUfVE41bqhJoMO2U3P48c4HAFijEbsF5yNIq532QqGCyNUAAAIBDAAAAFijEbsF5yNIq532QqGCyNUAAT7OMeQAAAABEgAQAL8yVLUt13hMm5rRfXzHBpM%3D&amp;X-OWA-CANARY=nib5yVLZQkGQuGcFBDDwI1C1QavZLNUYLVepL9wJzEWVwpnCKbmABQnMgP3lQrMS--kBjRXgMcY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MTk2NjA4LTM1NzYzNzQyMjJcIixcInB1aWRcIjpcIjg0NDQyODUwNjUwNjE5MFwiLFwib2lkXCI6XCIwMDAzMDAwMC1kNTJiLTIzY2UtMDAwMC0wMDAwMDAwMDAwMDBcIixcInNjb3BlXCI6XCJPd2FEb3dubG9hZFwifSIsImlzcyI6IjAwMDAwMDAyLTAwMDAtMGZmMS1jZTAwLTAwMDAwMDAwMDAwMEA4NGRmOWU3Zi1lOWY2LTQwYWYtYjQzNS1hYWFhYWFhYWFhYWEiLCJhdWQiOiIwMDAwMDAwMi0wMDAwLTBmZjEtY2UwMC0wMDAwMDAwMDAwMDAvYXR0YWNobWVudC5vdXRsb29rLm9mZmljZS5uZXRAODRkZjllN2YtZTlmNi00MGFmLWI0MzUtYWFhYWFhYWFhYWFhIiwiZXhwIjoxNTEwODI3MzU2LCJuYmYiOjE1MTA4MjY3NTZ9.KD52m_8A5_AAgrukcpLN5meJcTrxjmWfeVHGpZaJ1RQmUEo2aknsrKv2n70jhgiJ-8eYI5jslDJ_aAC4c_K3kJnKfZjIZTKJmgnB4JLjAOyIJQbStmQPqww9l0WuodZBtuLoXVydDC26vNrQfTPalOz3oo85MrkIfJT9DfMx2t6J8F-_oDDYORYkKvfJBFtpDMScnyf9HQFZ4I4nUHoSYsQsL1V7-e4iV4LdQW5f3yUFFf8nxc4kpVAB1fufxWhZrKF6wiym6miXj6h8LkauG_A1kWXABheYVMNcDkc8qpoVsLdlw0ZZ55rh-1T_RsTdtOXsrYJwoUYARk0zC8YsBw&amp;owa=outlook.live.com&amp;isc=1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https://attachment.outlook.office.net/owa/ruslana.iai@outlook.com/service.svc/s/GetFileAttachment?id=AQMkADAwATMwMAItZDUyYi0yM2NlLTAwAi0wMAoARgAAAyUfVE41bqhJoMO2U3P48c4HAFijEbsF5yNIq532QqGCyNUAAAIBDAAAAFijEbsF5yNIq532QqGCyNUAAT7OMeQAAAABEgAQAL8yVLUt13hMm5rRfXzHBpM%3D&amp;X-OWA-CANARY=nib5yVLZQkGQuGcFBDDwI1C1QavZLNUYLVepL9wJzEWVwpnCKbmABQnMgP3lQrMS--kBjRXgMcY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MTk2NjA4LTM1NzYzNzQyMjJcIixcInB1aWRcIjpcIjg0NDQyODUwNjUwNjE5MFwiLFwib2lkXCI6XCIwMDAzMDAwMC1kNTJiLTIzY2UtMDAwMC0wMDAwMDAwMDAwMDBcIixcInNjb3BlXCI6XCJPd2FEb3dubG9hZFwifSIsImlzcyI6IjAwMDAwMDAyLTAwMDAtMGZmMS1jZTAwLTAwMDAwMDAwMDAwMEA4NGRmOWU3Zi1lOWY2LTQwYWYtYjQzNS1hYWFhYWFhYWFhYWEiLCJhdWQiOiIwMDAwMDAwMi0wMDAwLTBmZjEtY2UwMC0wMDAwMDAwMDAwMDAvYXR0YWNobWVudC5vdXRsb29rLm9mZmljZS5uZXRAODRkZjllN2YtZTlmNi00MGFmLWI0MzUtYWFhYWFhYWFhYWFhIiwiZXhwIjoxNTEwODI3MzU2LCJuYmYiOjE1MTA4MjY3NTZ9.KD52m_8A5_AAgrukcpLN5meJcTrxjmWfeVHGpZaJ1RQmUEo2aknsrKv2n70jhgiJ-8eYI5jslDJ_aAC4c_K3kJnKfZjIZTKJmgnB4JLjAOyIJQbStmQPqww9l0WuodZBtuLoXVydDC26vNrQfTPalOz3oo85MrkIfJT9DfMx2t6J8F-_oDDYORYkKvfJBFtpDMScnyf9HQFZ4I4nUHoSYsQsL1V7-e4iV4LdQW5f3yUFFf8nxc4kpVAB1fufxWhZrKF6wiym6miXj6h8LkauG_A1kWXABheYVMNcDkc8qpoVsLdlw0ZZ55rh-1T_RsTdtOXsrYJwoUYARk0zC8YsBw&amp;owa=outlook.live.com&amp;isc=1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attachment.outlook.office.net/owa/ruslana.iai@outlook.com/service.svc/s/GetFileAttachment?id=AQMkADAwATMwMAItZDUyYi0yM2NlLTAwAi0wMAoARgAAAyUfVE41bqhJoMO2U3P48c4HAFijEbsF5yNIq532QqGCyNUAAAIBDAAAAFijEbsF5yNIq532QqGCyNUAAT7OMeQAAAABEgAQAL8yVLUt13hMm5rRfXzHBpM%3D&amp;X-OWA-CANARY=nib5yVLZQkGQuGcFBDDwI1C1QavZLNUYLVepL9wJzEWVwpnCKbmABQnMgP3lQrMS--kBjRXgMcY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MTk2NjA4LTM1NzYzNzQyMjJcIixcInB1aWRcIjpcIjg0NDQyODUwNjUwNjE5MFwiLFwib2lkXCI6XCIwMDAzMDAwMC1kNTJiLTIzY2UtMDAwMC0wMDAwMDAwMDAwMDBcIixcInNjb3BlXCI6XCJPd2FEb3dubG9hZFwifSIsImlzcyI6IjAwMDAwMDAyLTAwMDAtMGZmMS1jZTAwLTAwMDAwMDAwMDAwMEA4NGRmOWU3Zi1lOWY2LTQwYWYtYjQzNS1hYWFhYWFhYWFhYWEiLCJhdWQiOiIwMDAwMDAwMi0wMDAwLTBmZjEtY2UwMC0wMDAwMDAwMDAwMDAvYXR0YWNobWVudC5vdXRsb29rLm9mZmljZS5uZXRAODRkZjllN2YtZTlmNi00MGFmLWI0MzUtYWFhYWFhYWFhYWFhIiwiZXhwIjoxNTEwODI3MzU2LCJuYmYiOjE1MTA4MjY3NTZ9.KD52m_8A5_AAgrukcpLN5meJcTrxjmWfeVHGpZaJ1RQmUEo2aknsrKv2n70jhgiJ-8eYI5jslDJ_aAC4c_K3kJnKfZjIZTKJmgnB4JLjAOyIJQbStmQPqww9l0WuodZBtuLoXVydDC26vNrQfTPalOz3oo85MrkIfJT9DfMx2t6J8F-_oDDYORYkKvfJBFtpDMScnyf9HQFZ4I4nUHoSYsQsL1V7-e4iV4LdQW5f3yUFFf8nxc4kpVAB1fufxWhZrKF6wiym6miXj6h8LkauG_A1kWXABheYVMNcDkc8qpoVsLdlw0ZZ55rh-1T_RsTdtOXsrYJwoUYARk0zC8YsBw&amp;owa=outlook.live.com&amp;isc=1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Ruslana\Desktop\Screenshot_20171116-115931.png"/>
          <p:cNvPicPr>
            <a:picLocks noChangeAspect="1" noChangeArrowheads="1"/>
          </p:cNvPicPr>
          <p:nvPr/>
        </p:nvPicPr>
        <p:blipFill>
          <a:blip r:embed="rId2" cstate="print"/>
          <a:srcRect t="11557" b="14766"/>
          <a:stretch>
            <a:fillRect/>
          </a:stretch>
        </p:blipFill>
        <p:spPr bwMode="auto">
          <a:xfrm>
            <a:off x="357158" y="571480"/>
            <a:ext cx="3000396" cy="3929944"/>
          </a:xfrm>
          <a:prstGeom prst="rect">
            <a:avLst/>
          </a:prstGeom>
          <a:noFill/>
        </p:spPr>
      </p:pic>
      <p:pic>
        <p:nvPicPr>
          <p:cNvPr id="5123" name="Picture 3" descr="C:\Users\Ruslana\Desktop\Screenshot_20171116-115942.png"/>
          <p:cNvPicPr>
            <a:picLocks noChangeAspect="1" noChangeArrowheads="1"/>
          </p:cNvPicPr>
          <p:nvPr/>
        </p:nvPicPr>
        <p:blipFill>
          <a:blip r:embed="rId3" cstate="print"/>
          <a:srcRect t="14035" b="42956"/>
          <a:stretch>
            <a:fillRect/>
          </a:stretch>
        </p:blipFill>
        <p:spPr bwMode="auto">
          <a:xfrm>
            <a:off x="714348" y="4286256"/>
            <a:ext cx="3176693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nu8o6gWp3tI.jpg"/>
          <p:cNvPicPr>
            <a:picLocks noChangeAspect="1"/>
          </p:cNvPicPr>
          <p:nvPr/>
        </p:nvPicPr>
        <p:blipFill>
          <a:blip r:embed="rId4"/>
          <a:srcRect l="1149" t="1149" r="8551" b="7071"/>
          <a:stretch>
            <a:fillRect/>
          </a:stretch>
        </p:blipFill>
        <p:spPr>
          <a:xfrm>
            <a:off x="3872523" y="0"/>
            <a:ext cx="5271477" cy="5357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3114668" cy="457200"/>
          </a:xfrm>
          <a:solidFill>
            <a:srgbClr val="FF0000"/>
          </a:solidFill>
        </p:spPr>
        <p:txBody>
          <a:bodyPr/>
          <a:lstStyle/>
          <a:p>
            <a:r>
              <a:rPr lang="uk-UA" dirty="0" smtClean="0">
                <a:latin typeface="Arial Black" pitchFamily="34" charset="0"/>
              </a:rPr>
              <a:t>МАГАЗИНИ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26" name="Freeform 3"/>
          <p:cNvSpPr>
            <a:spLocks noEditPoints="1"/>
          </p:cNvSpPr>
          <p:nvPr/>
        </p:nvSpPr>
        <p:spPr bwMode="gray">
          <a:xfrm rot="560402">
            <a:off x="0" y="571480"/>
            <a:ext cx="785818" cy="2000264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122" name="AutoShape 2" descr="https://attachment.outlook.office.net/owa/ruslana.iai@outlook.com/service.svc/s/GetFileAttachment?id=AQMkADAwATMwMAItZDUyYi0yM2NlLTAwAi0wMAoARgAAAyUfVE41bqhJoMO2U3P48c4HAFijEbsF5yNIq532QqGCyNUAAAIBDAAAAFijEbsF5yNIq532QqGCyNUAAT7OMeQAAAABEgAQAL8yVLUt13hMm5rRfXzHBpM%3D&amp;X-OWA-CANARY=nib5yVLZQkGQuGcFBDDwI1C1QavZLNUYLVepL9wJzEWVwpnCKbmABQnMgP3lQrMS--kBjRXgMcY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MTk2NjA4LTM1NzYzNzQyMjJcIixcInB1aWRcIjpcIjg0NDQyODUwNjUwNjE5MFwiLFwib2lkXCI6XCIwMDAzMDAwMC1kNTJiLTIzY2UtMDAwMC0wMDAwMDAwMDAwMDBcIixcInNjb3BlXCI6XCJPd2FEb3dubG9hZFwifSIsImlzcyI6IjAwMDAwMDAyLTAwMDAtMGZmMS1jZTAwLTAwMDAwMDAwMDAwMEA4NGRmOWU3Zi1lOWY2LTQwYWYtYjQzNS1hYWFhYWFhYWFhYWEiLCJhdWQiOiIwMDAwMDAwMi0wMDAwLTBmZjEtY2UwMC0wMDAwMDAwMDAwMDAvYXR0YWNobWVudC5vdXRsb29rLm9mZmljZS5uZXRAODRkZjllN2YtZTlmNi00MGFmLWI0MzUtYWFhYWFhYWFhYWFhIiwiZXhwIjoxNTEwODI3MzU2LCJuYmYiOjE1MTA4MjY3NTZ9.KD52m_8A5_AAgrukcpLN5meJcTrxjmWfeVHGpZaJ1RQmUEo2aknsrKv2n70jhgiJ-8eYI5jslDJ_aAC4c_K3kJnKfZjIZTKJmgnB4JLjAOyIJQbStmQPqww9l0WuodZBtuLoXVydDC26vNrQfTPalOz3oo85MrkIfJT9DfMx2t6J8F-_oDDYORYkKvfJBFtpDMScnyf9HQFZ4I4nUHoSYsQsL1V7-e4iV4LdQW5f3yUFFf8nxc4kpVAB1fufxWhZrKF6wiym6miXj6h8LkauG_A1kWXABheYVMNcDkc8qpoVsLdlw0ZZ55rh-1T_RsTdtOXsrYJwoUYARk0zC8YsBw&amp;owa=outlook.live.com&amp;isc=1&amp;isImagePreview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XvJ5AA-11gE (1).jpg"/>
          <p:cNvPicPr>
            <a:picLocks noChangeAspect="1"/>
          </p:cNvPicPr>
          <p:nvPr/>
        </p:nvPicPr>
        <p:blipFill>
          <a:blip r:embed="rId5" cstate="print"/>
          <a:srcRect l="2696" t="2512" r="5624" b="2027"/>
          <a:stretch>
            <a:fillRect/>
          </a:stretch>
        </p:blipFill>
        <p:spPr>
          <a:xfrm>
            <a:off x="5000628" y="4286256"/>
            <a:ext cx="2301035" cy="257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Содержимое 3" descr="EPL7XUuwSD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0142" y="3643314"/>
            <a:ext cx="2303858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">
  <a:themeElements>
    <a:clrScheme name="217tgp_cube_dark 3">
      <a:dk1>
        <a:srgbClr val="969696"/>
      </a:dk1>
      <a:lt1>
        <a:srgbClr val="FFFFFF"/>
      </a:lt1>
      <a:dk2>
        <a:srgbClr val="3F1F53"/>
      </a:dk2>
      <a:lt2>
        <a:srgbClr val="F3CC9D"/>
      </a:lt2>
      <a:accent1>
        <a:srgbClr val="557FE7"/>
      </a:accent1>
      <a:accent2>
        <a:srgbClr val="84ACCA"/>
      </a:accent2>
      <a:accent3>
        <a:srgbClr val="AFABB3"/>
      </a:accent3>
      <a:accent4>
        <a:srgbClr val="DADADA"/>
      </a:accent4>
      <a:accent5>
        <a:srgbClr val="B4C0F1"/>
      </a:accent5>
      <a:accent6>
        <a:srgbClr val="779BB7"/>
      </a:accent6>
      <a:hlink>
        <a:srgbClr val="9351C9"/>
      </a:hlink>
      <a:folHlink>
        <a:srgbClr val="3EB2AC"/>
      </a:folHlink>
    </a:clrScheme>
    <a:fontScheme name="217tgp_cub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7tgp_cube_dark 1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2">
        <a:dk1>
          <a:srgbClr val="969696"/>
        </a:dk1>
        <a:lt1>
          <a:srgbClr val="FFFFFF"/>
        </a:lt1>
        <a:dk2>
          <a:srgbClr val="0A206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BB9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7tgp_cube_dark 3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21</Template>
  <TotalTime>258</TotalTime>
  <Words>206</Words>
  <Application>Microsoft Office PowerPoint</Application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21</vt:lpstr>
      <vt:lpstr>JEOPLE</vt:lpstr>
      <vt:lpstr>Програма передбачає стажування у сферах:</vt:lpstr>
      <vt:lpstr>Моменти літа</vt:lpstr>
      <vt:lpstr>Умови програми: </vt:lpstr>
      <vt:lpstr>Умови програми: </vt:lpstr>
      <vt:lpstr>Вимоги до кандидатів:</vt:lpstr>
      <vt:lpstr>Слайд 7</vt:lpstr>
      <vt:lpstr>МАГАЗИНИ</vt:lpstr>
      <vt:lpstr>МАГАЗИНИ</vt:lpstr>
      <vt:lpstr>Слайд 10</vt:lpstr>
      <vt:lpstr>Додаткові переваги стажування </vt:lpstr>
      <vt:lpstr>Отримайте нові позитивні враження!!!</vt:lpstr>
      <vt:lpstr>Отримайте нові позитивні враження!!!</vt:lpstr>
    </vt:vector>
  </TitlesOfParts>
  <Company>ARSAGERA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Борис</dc:creator>
  <cp:lastModifiedBy>Ruslana</cp:lastModifiedBy>
  <cp:revision>37</cp:revision>
  <dcterms:created xsi:type="dcterms:W3CDTF">2013-02-15T12:50:53Z</dcterms:created>
  <dcterms:modified xsi:type="dcterms:W3CDTF">2020-01-20T09:34:28Z</dcterms:modified>
</cp:coreProperties>
</file>