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8"/>
  </p:notesMasterIdLst>
  <p:sldIdLst>
    <p:sldId id="278" r:id="rId2"/>
    <p:sldId id="261" r:id="rId3"/>
    <p:sldId id="262" r:id="rId4"/>
    <p:sldId id="279" r:id="rId5"/>
    <p:sldId id="280" r:id="rId6"/>
    <p:sldId id="264" r:id="rId7"/>
    <p:sldId id="267" r:id="rId8"/>
    <p:sldId id="257" r:id="rId9"/>
    <p:sldId id="259" r:id="rId10"/>
    <p:sldId id="265" r:id="rId11"/>
    <p:sldId id="263" r:id="rId12"/>
    <p:sldId id="266" r:id="rId13"/>
    <p:sldId id="275" r:id="rId14"/>
    <p:sldId id="276" r:id="rId15"/>
    <p:sldId id="277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2" r:id="rId27"/>
    <p:sldId id="293" r:id="rId28"/>
    <p:sldId id="268" r:id="rId29"/>
    <p:sldId id="269" r:id="rId30"/>
    <p:sldId id="270" r:id="rId31"/>
    <p:sldId id="294" r:id="rId32"/>
    <p:sldId id="295" r:id="rId33"/>
    <p:sldId id="300" r:id="rId34"/>
    <p:sldId id="302" r:id="rId35"/>
    <p:sldId id="301" r:id="rId36"/>
    <p:sldId id="299" r:id="rId37"/>
    <p:sldId id="303" r:id="rId38"/>
    <p:sldId id="306" r:id="rId39"/>
    <p:sldId id="305" r:id="rId40"/>
    <p:sldId id="308" r:id="rId41"/>
    <p:sldId id="304" r:id="rId42"/>
    <p:sldId id="307" r:id="rId43"/>
    <p:sldId id="273" r:id="rId44"/>
    <p:sldId id="274" r:id="rId45"/>
    <p:sldId id="309" r:id="rId46"/>
    <p:sldId id="272" r:id="rId47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70B0B"/>
    <a:srgbClr val="A60E0E"/>
    <a:srgbClr val="A02A2A"/>
    <a:srgbClr val="007033"/>
    <a:srgbClr val="990099"/>
    <a:srgbClr val="EED412"/>
    <a:srgbClr val="D4B91A"/>
    <a:srgbClr val="6C1A00"/>
    <a:srgbClr val="CC0099"/>
    <a:srgbClr val="FE92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30" d="100"/>
          <a:sy n="130" d="100"/>
        </p:scale>
        <p:origin x="-2190" y="-366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719EAB-1182-44C3-BBDF-A706948BCD9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6B4ED-6E6A-4FEB-B6BC-42051A5676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64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6B4ED-6E6A-4FEB-B6BC-42051A56768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0310" y="891995"/>
            <a:ext cx="5840966" cy="122164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11" y="2724456"/>
            <a:ext cx="5840966" cy="137434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xmlns="" id="{F6EBC009-C48A-4EA2-80FB-F1C4A1690A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38730" y="2326214"/>
            <a:ext cx="1097838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24" y="281176"/>
            <a:ext cx="6184553" cy="610821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24" y="2113635"/>
            <a:ext cx="6184553" cy="2748688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597" y="433880"/>
            <a:ext cx="4695679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5597" y="1197405"/>
            <a:ext cx="4695679" cy="3358356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53" y="281175"/>
            <a:ext cx="5955494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659" y="1655519"/>
            <a:ext cx="3030141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659" y="2127916"/>
            <a:ext cx="3030141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9001" y="1655519"/>
            <a:ext cx="3031331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9001" y="2127916"/>
            <a:ext cx="3031331" cy="2276294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8308FD3-7999-4C13-845A-D7E0632C54C5}"/>
              </a:ext>
            </a:extLst>
          </p:cNvPr>
          <p:cNvSpPr txBox="1"/>
          <p:nvPr userDrawn="1"/>
        </p:nvSpPr>
        <p:spPr>
          <a:xfrm>
            <a:off x="-6862" y="5213747"/>
            <a:ext cx="6292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2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2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21.png"/><Relationship Id="rId7" Type="http://schemas.openxmlformats.org/officeDocument/2006/relationships/image" Target="../media/image6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21.png"/><Relationship Id="rId7" Type="http://schemas.openxmlformats.org/officeDocument/2006/relationships/image" Target="../media/image74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9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8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99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8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3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8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10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jpeg"/><Relationship Id="rId7" Type="http://schemas.openxmlformats.org/officeDocument/2006/relationships/image" Target="../media/image12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3" Type="http://schemas.openxmlformats.org/officeDocument/2006/relationships/image" Target="../media/image137.jpeg"/><Relationship Id="rId7" Type="http://schemas.openxmlformats.org/officeDocument/2006/relationships/image" Target="../media/image141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14"/>
          <a:stretch/>
        </p:blipFill>
        <p:spPr>
          <a:xfrm>
            <a:off x="0" y="0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3472249"/>
            <a:ext cx="6858000" cy="1671251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4100" b="1" dirty="0" smtClean="0">
                <a:ln w="0"/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Практичні стажування </a:t>
            </a:r>
          </a:p>
          <a:p>
            <a:pPr algn="l"/>
            <a:r>
              <a:rPr lang="uk-UA" sz="4100" b="1" dirty="0" smtClean="0">
                <a:ln w="0"/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 Німеччині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44994" y="0"/>
            <a:ext cx="2113006" cy="778476"/>
          </a:xfrm>
          <a:prstGeom prst="rect">
            <a:avLst/>
          </a:prstGeom>
          <a:noFill/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400" b="1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201</a:t>
            </a:r>
            <a:r>
              <a:rPr lang="en-US" sz="5400" b="1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endParaRPr lang="en-US" sz="5400" b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IOSVtswjx4s.jpg"/>
          <p:cNvPicPr>
            <a:picLocks noChangeAspect="1"/>
          </p:cNvPicPr>
          <p:nvPr/>
        </p:nvPicPr>
        <p:blipFill>
          <a:blip r:embed="rId3" cstate="print"/>
          <a:srcRect l="5833" t="9833" r="10000" b="19875"/>
          <a:stretch>
            <a:fillRect/>
          </a:stretch>
        </p:blipFill>
        <p:spPr>
          <a:xfrm>
            <a:off x="357166" y="3286130"/>
            <a:ext cx="2826433" cy="185737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lMHBP9ZASX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737" y="2760697"/>
            <a:ext cx="3603263" cy="2382803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286148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3200" b="1" dirty="0" smtClean="0">
                <a:solidFill>
                  <a:srgbClr val="870B0B"/>
                </a:solidFill>
              </a:rPr>
              <a:t>Місце роботи</a:t>
            </a:r>
            <a:endParaRPr lang="ru-RU" sz="3200" b="1" dirty="0">
              <a:solidFill>
                <a:srgbClr val="870B0B"/>
              </a:solidFill>
            </a:endParaRPr>
          </a:p>
        </p:txBody>
      </p:sp>
      <p:pic>
        <p:nvPicPr>
          <p:cNvPr id="1029" name="Picture 5" descr="C:\Users\Ruslana\Desktop\IMG_2300.jpeg"/>
          <p:cNvPicPr>
            <a:picLocks noChangeAspect="1" noChangeArrowheads="1"/>
          </p:cNvPicPr>
          <p:nvPr/>
        </p:nvPicPr>
        <p:blipFill>
          <a:blip r:embed="rId5" cstate="print"/>
          <a:srcRect b="12540"/>
          <a:stretch>
            <a:fillRect/>
          </a:stretch>
        </p:blipFill>
        <p:spPr bwMode="auto">
          <a:xfrm>
            <a:off x="3500438" y="71420"/>
            <a:ext cx="3286148" cy="28740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9" name="Рисунок 8" descr="HeqPc9VLGq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90" y="857238"/>
            <a:ext cx="3214710" cy="2657585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7" descr="logoerdbe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90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286148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3200" b="1" dirty="0" smtClean="0">
                <a:solidFill>
                  <a:srgbClr val="870B0B"/>
                </a:solidFill>
              </a:rPr>
              <a:t>Місце роботи</a:t>
            </a:r>
            <a:endParaRPr lang="ru-RU" sz="3200" b="1" dirty="0">
              <a:solidFill>
                <a:srgbClr val="870B0B"/>
              </a:solidFill>
            </a:endParaRPr>
          </a:p>
        </p:txBody>
      </p:sp>
      <p:pic>
        <p:nvPicPr>
          <p:cNvPr id="1027" name="Picture 3" descr="C:\Users\Ruslana\Desktop\IMG_230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902" y="2736857"/>
            <a:ext cx="3047098" cy="240664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028" name="Picture 4" descr="C:\Users\Ruslana\Desktop\IMG_2306.jpeg"/>
          <p:cNvPicPr>
            <a:picLocks noChangeAspect="1" noChangeArrowheads="1"/>
          </p:cNvPicPr>
          <p:nvPr/>
        </p:nvPicPr>
        <p:blipFill>
          <a:blip r:embed="rId4"/>
          <a:srcRect l="8634" b="11447"/>
          <a:stretch>
            <a:fillRect/>
          </a:stretch>
        </p:blipFill>
        <p:spPr bwMode="auto">
          <a:xfrm>
            <a:off x="142852" y="1071552"/>
            <a:ext cx="3571900" cy="388183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026" name="Picture 2" descr="C:\Users\Ruslana\Desktop\IMG_229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80" y="142858"/>
            <a:ext cx="2500330" cy="250033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6" name="Picture 17" descr="logoerdbe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90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714776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2600" b="1" dirty="0" smtClean="0">
                <a:solidFill>
                  <a:srgbClr val="870B0B"/>
                </a:solidFill>
              </a:rPr>
              <a:t>Умови проживання</a:t>
            </a:r>
            <a:endParaRPr lang="ru-RU" sz="2600" b="1" dirty="0">
              <a:solidFill>
                <a:srgbClr val="870B0B"/>
              </a:solidFill>
            </a:endParaRPr>
          </a:p>
        </p:txBody>
      </p:sp>
      <p:pic>
        <p:nvPicPr>
          <p:cNvPr id="11270" name="Picture 6" descr="C:\Users\Ruslana\Desktop\Новая папка (2)\0-02-04-024b2e61ce201af6fb02604eb754dd15827a481a0b5fc747ecef914ec382ca86_74f45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2" y="3429006"/>
            <a:ext cx="2817748" cy="158498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1276" name="Picture 12" descr="C:\Users\Ruslana\Desktop\Новая папка (2)\0-02-04-794ef81cb53cb0d10e71168c501d3619ed0c62c26b1f63831bafe57972348cb6_e8245c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90" y="3071816"/>
            <a:ext cx="3421068" cy="192435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1277" name="Picture 13" descr="C:\Users\Ruslana\Desktop\Новая папка (2)\0-02-04-850607da5504e0b90c0de53391097ba9f0f2b8e4558a79d44032be41b23a6589_b86f98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8" y="1785932"/>
            <a:ext cx="2833622" cy="159391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1279" name="Picture 15" descr="C:\Users\Ruslana\Desktop\Новая папка (2)\0-02-04-a8d30d1e3723a5865f2a4094e612a9e06fe1e7aa331576204f46ab7a0345d4a2_7c358cb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51" y="928676"/>
            <a:ext cx="3683027" cy="207170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1280" name="Picture 16" descr="C:\Users\Ruslana\Desktop\Новая папка (2)\0-02-04-b8b7a6232aa3945a18991b924fd131e6f74333614a82498789d505355140c5f4_1a1fa9c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66" y="142858"/>
            <a:ext cx="2794019" cy="157163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8" name="Picture 17" descr="logoerdbe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90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0" descr="C:\Users\Ruslana\Desktop\Новая папка (2)\0-02-04-270ffc0f443cbb22563fe89b0339a5eaafc241c875ff104776dda67ef4808cd7_59732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2977" y="785800"/>
            <a:ext cx="3175023" cy="178595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786214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2600" b="1" dirty="0" smtClean="0">
                <a:solidFill>
                  <a:srgbClr val="870B0B"/>
                </a:solidFill>
              </a:rPr>
              <a:t>Умови проживання</a:t>
            </a:r>
            <a:endParaRPr lang="ru-RU" sz="2600" b="1" dirty="0">
              <a:solidFill>
                <a:srgbClr val="870B0B"/>
              </a:solidFill>
            </a:endParaRPr>
          </a:p>
        </p:txBody>
      </p:sp>
      <p:pic>
        <p:nvPicPr>
          <p:cNvPr id="21" name="Picture 3" descr="C:\Users\Ruslana\Desktop\Новая папка (2)\0-02-04-6e432e27b76975955297b579025a5f68a089889f3f69f11ad5c45595ebda99df_d1c5a9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52" y="2928940"/>
            <a:ext cx="3429024" cy="192882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22" name="Picture 8" descr="C:\Users\Ruslana\Desktop\Новая папка (2)\0-02-04-59ca5064cb06cba06d83ec1d377caf4506dee2ee20961adbb19a51eafe743f7b_f76e59c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4" y="2928940"/>
            <a:ext cx="3159086" cy="177698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24" name="Picture 3" descr="C:\Users\Ruslana\Desktop\Новая папка (2)\0-02-04-ddfeec0b39f7dc64b30e63c8d18d570e99c534ef332dceb8f3af22c04ef69d00_b6e2ee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52" y="785800"/>
            <a:ext cx="3429024" cy="192882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7" name="Picture 17" descr="logoerdbe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8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Users\Ruslana\Desktop\Новая папка (2)\0-02-04-b603732d7bae157c4ed982321325eb31759f8b5c5e21de6d24efc630c12ae499_89c452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42" y="3500444"/>
            <a:ext cx="2714644" cy="152698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786214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2600" b="1" dirty="0" smtClean="0">
                <a:solidFill>
                  <a:srgbClr val="870B0B"/>
                </a:solidFill>
              </a:rPr>
              <a:t>Умови проживання</a:t>
            </a:r>
            <a:endParaRPr lang="ru-RU" sz="2600" b="1" dirty="0">
              <a:solidFill>
                <a:srgbClr val="870B0B"/>
              </a:solidFill>
            </a:endParaRPr>
          </a:p>
        </p:txBody>
      </p:sp>
      <p:pic>
        <p:nvPicPr>
          <p:cNvPr id="29" name="Picture 1" descr="C:\Users\Ruslana\Desktop\Новая папка (2)\0-02-04-2ea0b1b01fdf3fe4124c8d6224dd611ff1cd090ca32734d7240b6e581a8be547_37cd9bb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3982" y="142858"/>
            <a:ext cx="2651166" cy="149128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4" name="Picture 11" descr="C:\Users\Ruslana\Desktop\Новая папка (2)\0-02-04-635bf3fb8128de9def54f499a9063243c98069d47504fe83c92c41db92d7f416_39fd7c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26" y="1214428"/>
            <a:ext cx="2156535" cy="383384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2051" name="Picture 3" descr="C:\Users\Ruslana\Desktop\Новая папка (2)\0-02-04-942a674b73b4b6bbb9a865fa95e74ac1d587755237d4bc786e1f39d051a52061_537e8ef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42" y="1785932"/>
            <a:ext cx="2667020" cy="150019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9" name="Picture 2" descr="C:\Users\Ruslana\Desktop\Новая папка (2)\0-02-04-5cf64a9e6593af57bd8b04804084275a7d735710c9334b86caa1b0c105042b2b_a67c2ed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14" y="785799"/>
            <a:ext cx="2071702" cy="368302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8" name="Picture 17" descr="logoerdbe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8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786214" cy="5715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2600" b="1" dirty="0" smtClean="0">
                <a:solidFill>
                  <a:srgbClr val="870B0B"/>
                </a:solidFill>
              </a:rPr>
              <a:t>Умови проживання</a:t>
            </a:r>
            <a:endParaRPr lang="ru-RU" sz="2600" b="1" dirty="0">
              <a:solidFill>
                <a:srgbClr val="870B0B"/>
              </a:solidFill>
            </a:endParaRPr>
          </a:p>
        </p:txBody>
      </p:sp>
      <p:pic>
        <p:nvPicPr>
          <p:cNvPr id="30" name="Picture 4" descr="C:\Users\Ruslana\Desktop\Новая папка (2)\0-02-04-15d60f816cb4f7e46688fd26ae43d3fd0671bfb114f128508e8de30a71063c64_f7ccd6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46" y="1841520"/>
            <a:ext cx="1857364" cy="33019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3" name="Picture 9" descr="C:\Users\Ruslana\Desktop\Новая папка (2)\0-02-04-72c391ec2e48d73ec8fe108519958a7ef808fa329174591d07c150d8bb0befac_8dc7c6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0760" y="142858"/>
            <a:ext cx="2897240" cy="162969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5" name="Picture 14" descr="C:\Users\Ruslana\Desktop\Новая папка (2)\0-02-04-a8ac503d831d1ad4392285c165bfdb4a447a5379d146b784d29242f605c4c345_a7bb01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90" y="857238"/>
            <a:ext cx="1428712" cy="253993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2" name="Picture 7" descr="C:\Users\Ruslana\Desktop\Новая папка (2)\0-02-04-56ed7b310fca4c1783df2819a563be99b9d21dce4aad3910491e8430f7f0c8f2_1547cd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42" y="3134306"/>
            <a:ext cx="3571900" cy="200919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31" name="Picture 5" descr="C:\Users\Ruslana\Desktop\Новая папка (2)\0-02-04-20f4aefd08365e739a2efa920ac5049ade24b696b3d6183ba3979069f9f4edaf_b9068b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64" y="1571618"/>
            <a:ext cx="3048020" cy="171451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8" name="Picture 17" descr="logoerdbe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66" y="142858"/>
            <a:ext cx="587365" cy="601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800"/>
            <a:ext cx="6858000" cy="571504"/>
          </a:xfrm>
          <a:solidFill>
            <a:srgbClr val="C00000">
              <a:alpha val="74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ERDBEER-HOF GLANTZ</a:t>
            </a:r>
            <a:endParaRPr lang="ru-RU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852" y="1500180"/>
            <a:ext cx="6572296" cy="3643320"/>
          </a:xfrm>
          <a:prstGeom prst="rect">
            <a:avLst/>
          </a:prstGeom>
          <a:solidFill>
            <a:srgbClr val="00B050">
              <a:alpha val="22000"/>
            </a:srgbClr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1600" b="1" dirty="0" smtClean="0">
                <a:latin typeface="+mj-lt"/>
                <a:cs typeface="Times New Roman" pitchFamily="18" charset="0"/>
              </a:rPr>
              <a:t>ЗАГАЛЬНА ІНФОРМАЦІЯ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Times New Roman" pitchFamily="18" charset="0"/>
              </a:rPr>
              <a:t>	</a:t>
            </a:r>
            <a:endParaRPr kumimoji="0" lang="uk-UA" sz="16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Erdbeerhof</a:t>
            </a: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Glantz</a:t>
            </a:r>
            <a:r>
              <a:rPr kumimoji="0" 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є сімейним бізнесом, який був заснований в 1961</a:t>
            </a:r>
            <a:r>
              <a:rPr lang="uk-UA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році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Гюнтером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Гланцом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Делінгсдорфі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недалеко від Гамбурга. З</a:t>
            </a:r>
            <a:r>
              <a:rPr kumimoji="0" lang="uk-UA" sz="1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1972 року компанією керує його син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Енно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Гланц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Це підприємство разом з підприємством у </a:t>
            </a:r>
            <a:r>
              <a:rPr kumimoji="0" lang="uk-UA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Вішендорфі</a:t>
            </a:r>
            <a:r>
              <a:rPr kumimoji="0" lang="uk-UA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займається вирощуванням полуниці. </a:t>
            </a:r>
            <a:endParaRPr kumimoji="0" lang="en-US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C:\Users\Viktor\Desktop\erdbeerhof-delingsdor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84" y="2786064"/>
            <a:ext cx="4500594" cy="225959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Picture 3" descr="C:\Users\Viktor\Desktop\Без назван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6" y="4143386"/>
            <a:ext cx="1000114" cy="1000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800"/>
            <a:ext cx="6858000" cy="571504"/>
          </a:xfrm>
          <a:solidFill>
            <a:srgbClr val="C00000">
              <a:alpha val="74000"/>
            </a:srgb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ENNO GLANTZ</a:t>
            </a:r>
            <a:endParaRPr lang="ru-RU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2852" y="1428742"/>
            <a:ext cx="6572296" cy="3714758"/>
          </a:xfrm>
          <a:prstGeom prst="rect">
            <a:avLst/>
          </a:prstGeom>
          <a:solidFill>
            <a:srgbClr val="00B050">
              <a:alpha val="22000"/>
            </a:srgbClr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3" descr="C:\Users\Viktor\Desktop\Без назван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6" y="4143386"/>
            <a:ext cx="1000114" cy="1000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4" name="Picture 2" descr="Ð ÐµÐ·ÑÐ»ÑÑÐ°Ñ Ð¿Ð¾ÑÑÐºÑ Ð·Ð¾Ð±ÑÐ°Ð¶ÐµÐ½Ñ Ð·Ð° Ð·Ð°Ð¿Ð¸ÑÐ¾Ð¼ &quot;ENNO GLANTZ&quot;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71546" y="1500180"/>
            <a:ext cx="4667252" cy="3500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C:\Users\Viktor\Desktop\IMG_20180722_055400.jpg"/>
          <p:cNvPicPr>
            <a:picLocks noChangeAspect="1" noChangeArrowheads="1"/>
          </p:cNvPicPr>
          <p:nvPr/>
        </p:nvPicPr>
        <p:blipFill>
          <a:blip r:embed="rId3" cstate="print"/>
          <a:srcRect t="9524"/>
          <a:stretch>
            <a:fillRect/>
          </a:stretch>
        </p:blipFill>
        <p:spPr bwMode="auto">
          <a:xfrm>
            <a:off x="3643314" y="3059060"/>
            <a:ext cx="3071810" cy="2084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800"/>
            <a:ext cx="6858000" cy="571504"/>
          </a:xfrm>
          <a:solidFill>
            <a:srgbClr val="C00000">
              <a:alpha val="74000"/>
            </a:srgbClr>
          </a:solidFill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МІСЦЕ РОБОТИ</a:t>
            </a:r>
            <a:endParaRPr lang="ru-RU" b="1" dirty="0"/>
          </a:p>
        </p:txBody>
      </p:sp>
      <p:pic>
        <p:nvPicPr>
          <p:cNvPr id="7" name="Picture 3" descr="C:\Users\Viktor\Desktop\Без назван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52" y="785800"/>
            <a:ext cx="571480" cy="571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4" descr="IMG_20180722_093348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l="8145"/>
          <a:stretch>
            <a:fillRect/>
          </a:stretch>
        </p:blipFill>
        <p:spPr>
          <a:xfrm>
            <a:off x="0" y="1500180"/>
            <a:ext cx="3357563" cy="2262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Viktor\Desktop\258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4069" y="928676"/>
            <a:ext cx="1983931" cy="2143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7" descr="\\BUH-PC\obmin\Germany 2018\Enno Glantz\GLANTZ\Glantz photo\P6La6SB2T_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62" y="1428742"/>
            <a:ext cx="1315557" cy="1754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C:\Users\Viktor\Desktop\IMG_20180722_061357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94" y="3170734"/>
            <a:ext cx="2286016" cy="197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800"/>
            <a:ext cx="6858000" cy="571504"/>
          </a:xfrm>
          <a:solidFill>
            <a:srgbClr val="C00000">
              <a:alpha val="74000"/>
            </a:srgbClr>
          </a:solidFill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МІСЦЕ РОБОТИ</a:t>
            </a:r>
            <a:endParaRPr lang="ru-RU" b="1" dirty="0"/>
          </a:p>
        </p:txBody>
      </p:sp>
      <p:pic>
        <p:nvPicPr>
          <p:cNvPr id="7" name="Picture 3" descr="C:\Users\Viktor\Desktop\Без назван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52" y="785800"/>
            <a:ext cx="571480" cy="571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\\BUH-PC\obmin\Germany 2018\Enno Glantz\GLANTZ\Glantz photo\Glantz_Howi_2016_2G3A1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95976" y="1767570"/>
            <a:ext cx="2034954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 descr="\\BUH-PC\obmin\Germany 2018\Enno Glantz\GLANTZ\Glantz photo\Glantz_Howi_2016_2G3A0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3545" y="2786046"/>
            <a:ext cx="3534455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6" descr="C:\Users\Viktor\Desktop\IMG_20180722_0944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8" y="1000114"/>
            <a:ext cx="217180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7" descr="C:\Users\Viktor\Desktop\IMG_20180722_0944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8" y="1357304"/>
            <a:ext cx="2425880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\\BUH-PC\obmin\Germany 2018\Enno Glantz\GLANTZ\Glantz photo\N3qlrX-HzeQ (1).jpg"/>
          <p:cNvPicPr>
            <a:picLocks noChangeAspect="1" noChangeArrowheads="1"/>
          </p:cNvPicPr>
          <p:nvPr/>
        </p:nvPicPr>
        <p:blipFill>
          <a:blip r:embed="rId8"/>
          <a:srcRect t="6349" b="4762"/>
          <a:stretch>
            <a:fillRect/>
          </a:stretch>
        </p:blipFill>
        <p:spPr bwMode="auto">
          <a:xfrm>
            <a:off x="285728" y="3143236"/>
            <a:ext cx="300039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weV86De_-Y.jpg"/>
          <p:cNvPicPr>
            <a:picLocks noChangeAspect="1"/>
          </p:cNvPicPr>
          <p:nvPr/>
        </p:nvPicPr>
        <p:blipFill>
          <a:blip r:embed="rId2"/>
          <a:srcRect l="12472" r="20439"/>
          <a:stretch>
            <a:fillRect/>
          </a:stretch>
        </p:blipFill>
        <p:spPr>
          <a:xfrm>
            <a:off x="3410464" y="0"/>
            <a:ext cx="3447536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29000" cy="92057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A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uk-UA" b="1" dirty="0" smtClean="0">
                <a:solidFill>
                  <a:srgbClr val="870B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нас:</a:t>
            </a:r>
            <a:endParaRPr lang="ru-RU" b="1" dirty="0">
              <a:solidFill>
                <a:srgbClr val="870B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19267"/>
            <a:ext cx="3429000" cy="4316566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uk-UA" dirty="0" smtClean="0">
                <a:latin typeface="Calibri Light" pitchFamily="34" charset="0"/>
              </a:rPr>
              <a:t>На сьогоднішній день "Інтер Агро Імідж" - компанія з 1</a:t>
            </a:r>
            <a:r>
              <a:rPr lang="en-US" dirty="0" smtClean="0">
                <a:latin typeface="Calibri Light" pitchFamily="34" charset="0"/>
              </a:rPr>
              <a:t>3</a:t>
            </a:r>
            <a:r>
              <a:rPr lang="uk-UA" dirty="0" err="1" smtClean="0">
                <a:latin typeface="Calibri Light" pitchFamily="34" charset="0"/>
              </a:rPr>
              <a:t>-річним</a:t>
            </a:r>
            <a:r>
              <a:rPr lang="uk-UA" dirty="0" smtClean="0">
                <a:latin typeface="Calibri Light" pitchFamily="34" charset="0"/>
              </a:rPr>
              <a:t> досвідом роботи в сфері організації практичних стажувань за кордоном для студентів та випускників у сільському господарстві і суміжних галузях. Протягом цього періоду ми отримали надійну репутацію серед клієнтів, побудували міцну довіру і стабільні трудові відносини з партнерами в Данії, Норвегії, Німеччині, Польщі, США, Канаді та Швейцарії.</a:t>
            </a:r>
          </a:p>
          <a:p>
            <a:endParaRPr lang="ru-RU" dirty="0">
              <a:latin typeface="Calibri Light" pitchFamily="34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028216" cy="949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571504"/>
          </a:xfrm>
          <a:solidFill>
            <a:srgbClr val="C00000">
              <a:alpha val="74000"/>
            </a:srgbClr>
          </a:solidFill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МІСЦЕ ПРОЖИВАННЯ</a:t>
            </a:r>
            <a:endParaRPr lang="ru-RU" b="1" dirty="0"/>
          </a:p>
        </p:txBody>
      </p:sp>
      <p:pic>
        <p:nvPicPr>
          <p:cNvPr id="7" name="Picture 3" descr="C:\Users\Viktor\Desktop\Без назван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52" y="0"/>
            <a:ext cx="571480" cy="571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C:\Users\Viktor\Desktop\IMG_20180504_111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8" y="714362"/>
            <a:ext cx="3357586" cy="251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 descr="C:\Users\Viktor\Desktop\IMG_20180504_1116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483" y="3286112"/>
            <a:ext cx="2476517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C:\Users\Viktor\Desktop\IMG_20180504_1117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714626"/>
            <a:ext cx="2357454" cy="1768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7" descr="C:\Users\Viktor\Desktop\IMG_20180504_111655.jpg"/>
          <p:cNvPicPr>
            <a:picLocks noChangeAspect="1" noChangeArrowheads="1"/>
          </p:cNvPicPr>
          <p:nvPr/>
        </p:nvPicPr>
        <p:blipFill>
          <a:blip r:embed="rId7" cstate="print"/>
          <a:srcRect t="3649" b="5136"/>
          <a:stretch>
            <a:fillRect/>
          </a:stretch>
        </p:blipFill>
        <p:spPr bwMode="auto">
          <a:xfrm>
            <a:off x="2071678" y="3571882"/>
            <a:ext cx="2451749" cy="1571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Viktor\Desktop\IMG_20180504_111621.jpg"/>
          <p:cNvPicPr>
            <a:picLocks noChangeAspect="1" noChangeArrowheads="1"/>
          </p:cNvPicPr>
          <p:nvPr/>
        </p:nvPicPr>
        <p:blipFill>
          <a:blip r:embed="rId8" cstate="print"/>
          <a:srcRect t="14184"/>
          <a:stretch>
            <a:fillRect/>
          </a:stretch>
        </p:blipFill>
        <p:spPr bwMode="auto">
          <a:xfrm>
            <a:off x="3861145" y="500048"/>
            <a:ext cx="2996856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Viktor\Desktop\IMG_20180504_11175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76" y="2000246"/>
            <a:ext cx="2428868" cy="1821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3071816"/>
            <a:ext cx="6858000" cy="219509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en-US" sz="6000" b="1" u="sng" spc="600" dirty="0" smtClean="0">
                <a:latin typeface="Constantia" pitchFamily="18" charset="0"/>
                <a:cs typeface="Aharoni" pitchFamily="2" charset="-79"/>
              </a:rPr>
              <a:t>SANDER</a:t>
            </a:r>
            <a:r>
              <a:rPr lang="en-US" sz="4400" b="1" u="sng" spc="600" dirty="0" smtClean="0">
                <a:latin typeface="Constantia" pitchFamily="18" charset="0"/>
                <a:cs typeface="Aharoni" pitchFamily="2" charset="-79"/>
              </a:rPr>
              <a:t> </a:t>
            </a:r>
            <a:r>
              <a:rPr lang="uk-UA" sz="4400" b="1" u="sng" spc="600" dirty="0" smtClean="0">
                <a:latin typeface="Constantia" pitchFamily="18" charset="0"/>
                <a:cs typeface="Aharoni" pitchFamily="2" charset="-79"/>
              </a:rPr>
              <a:t/>
            </a:r>
            <a:br>
              <a:rPr lang="uk-UA" sz="4400" b="1" u="sng" spc="600" dirty="0" smtClean="0">
                <a:latin typeface="Constantia" pitchFamily="18" charset="0"/>
                <a:cs typeface="Aharoni" pitchFamily="2" charset="-79"/>
              </a:rPr>
            </a:br>
            <a:r>
              <a:rPr lang="en-US" sz="3600" b="1" spc="600" dirty="0" smtClean="0">
                <a:latin typeface="Constantia" pitchFamily="18" charset="0"/>
                <a:cs typeface="Aharoni" pitchFamily="2" charset="-79"/>
              </a:rPr>
              <a:t>CALENBERGER </a:t>
            </a:r>
            <a:endParaRPr lang="uk-UA" sz="3600" b="1" spc="600" dirty="0" smtClean="0">
              <a:latin typeface="Constantia" pitchFamily="18" charset="0"/>
              <a:cs typeface="Aharoni" pitchFamily="2" charset="-79"/>
            </a:endParaRPr>
          </a:p>
          <a:p>
            <a:r>
              <a:rPr lang="en-US" sz="3600" b="1" spc="600" dirty="0" smtClean="0">
                <a:latin typeface="Constantia" pitchFamily="18" charset="0"/>
                <a:cs typeface="Aharoni" pitchFamily="2" charset="-79"/>
              </a:rPr>
              <a:t>LANDHOF</a:t>
            </a:r>
            <a:endParaRPr lang="en-US" altLang="ko-KR" sz="3600" b="1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6" name="Рисунок 5" descr="C:\Users\Ruslana\Desktop\sander_www_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8" y="142858"/>
            <a:ext cx="704873" cy="895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3" descr="sander_großkunden_kontakt_ne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90" y="1500180"/>
            <a:ext cx="2773036" cy="2373884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іф.jpg"/>
          <p:cNvPicPr>
            <a:picLocks noChangeAspect="1"/>
          </p:cNvPicPr>
          <p:nvPr/>
        </p:nvPicPr>
        <p:blipFill>
          <a:blip r:embed="rId5"/>
          <a:srcRect l="11248" t="29888" r="9259" b="26042"/>
          <a:stretch>
            <a:fillRect/>
          </a:stretch>
        </p:blipFill>
        <p:spPr>
          <a:xfrm>
            <a:off x="5127382" y="3714758"/>
            <a:ext cx="1730618" cy="1532853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16" y="142858"/>
            <a:ext cx="4714884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Умови</a:t>
            </a: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проживання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3" descr="жд.jpg"/>
          <p:cNvPicPr>
            <a:picLocks noGrp="1" noChangeAspect="1"/>
          </p:cNvPicPr>
          <p:nvPr>
            <p:ph idx="4294967295"/>
          </p:nvPr>
        </p:nvPicPr>
        <p:blipFill>
          <a:blip r:embed="rId4"/>
          <a:srcRect t="17708" b="34375"/>
          <a:stretch>
            <a:fillRect/>
          </a:stretch>
        </p:blipFill>
        <p:spPr>
          <a:xfrm>
            <a:off x="1262326" y="857238"/>
            <a:ext cx="2595301" cy="3870196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фі.jpg"/>
          <p:cNvPicPr>
            <a:picLocks noChangeAspect="1"/>
          </p:cNvPicPr>
          <p:nvPr/>
        </p:nvPicPr>
        <p:blipFill>
          <a:blip r:embed="rId5" cstate="print"/>
          <a:srcRect b="14814"/>
          <a:stretch>
            <a:fillRect/>
          </a:stretch>
        </p:blipFill>
        <p:spPr>
          <a:xfrm>
            <a:off x="3643314" y="3000378"/>
            <a:ext cx="3086096" cy="19288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\\BUH-PC\obmin\Sander's Erdbeerhof\Foto Sanders\IMG_08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4117" y="1142990"/>
            <a:ext cx="2923883" cy="15649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16" y="142858"/>
            <a:ext cx="4714884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Умови</a:t>
            </a: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проживання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 descr="д.jpg"/>
          <p:cNvPicPr>
            <a:picLocks noChangeAspect="1"/>
          </p:cNvPicPr>
          <p:nvPr/>
        </p:nvPicPr>
        <p:blipFill>
          <a:blip r:embed="rId4"/>
          <a:srcRect t="12500" b="12500"/>
          <a:stretch>
            <a:fillRect/>
          </a:stretch>
        </p:blipFill>
        <p:spPr>
          <a:xfrm>
            <a:off x="1285860" y="785800"/>
            <a:ext cx="1928826" cy="294585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Users\Ruslana\Desktop\SA0Pg4yPXQU.jpg"/>
          <p:cNvPicPr>
            <a:picLocks noChangeAspect="1" noChangeArrowheads="1"/>
          </p:cNvPicPr>
          <p:nvPr/>
        </p:nvPicPr>
        <p:blipFill>
          <a:blip r:embed="rId5" cstate="print"/>
          <a:srcRect l="9993" t="16667" r="15883"/>
          <a:stretch>
            <a:fillRect/>
          </a:stretch>
        </p:blipFill>
        <p:spPr bwMode="auto">
          <a:xfrm>
            <a:off x="2428868" y="3500444"/>
            <a:ext cx="1285884" cy="15258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дл.jpg"/>
          <p:cNvPicPr>
            <a:picLocks noChangeAspect="1"/>
          </p:cNvPicPr>
          <p:nvPr/>
        </p:nvPicPr>
        <p:blipFill>
          <a:blip r:embed="rId6" cstate="print"/>
          <a:srcRect l="2740" b="15000"/>
          <a:stretch>
            <a:fillRect/>
          </a:stretch>
        </p:blipFill>
        <p:spPr>
          <a:xfrm>
            <a:off x="3826991" y="3214692"/>
            <a:ext cx="3031009" cy="192880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19905306_1862007427452311_8448634256577613651_n.jpg"/>
          <p:cNvPicPr>
            <a:picLocks noChangeAspect="1"/>
          </p:cNvPicPr>
          <p:nvPr/>
        </p:nvPicPr>
        <p:blipFill>
          <a:blip r:embed="rId7"/>
          <a:srcRect r="3125" b="3125"/>
          <a:stretch>
            <a:fillRect/>
          </a:stretch>
        </p:blipFill>
        <p:spPr>
          <a:xfrm>
            <a:off x="3429000" y="857238"/>
            <a:ext cx="3000396" cy="220672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16" y="142858"/>
            <a:ext cx="4714884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Умови</a:t>
            </a: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проживання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\\BUH-PC\obmin\Sander's Erdbeerhof\Foto Sanders\IMG_0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0" y="3173212"/>
            <a:ext cx="2714620" cy="19702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\\BUH-PC\obmin\Sander's Erdbeerhof\Foto Sanders\IMG_08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287" y="785800"/>
            <a:ext cx="3468383" cy="223548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йй.jpg"/>
          <p:cNvPicPr>
            <a:picLocks noChangeAspect="1"/>
          </p:cNvPicPr>
          <p:nvPr/>
        </p:nvPicPr>
        <p:blipFill>
          <a:blip r:embed="rId6"/>
          <a:srcRect t="14583" b="12500"/>
          <a:stretch>
            <a:fillRect/>
          </a:stretch>
        </p:blipFill>
        <p:spPr>
          <a:xfrm>
            <a:off x="1357298" y="1142990"/>
            <a:ext cx="2686375" cy="350046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vib.jpg"/>
          <p:cNvPicPr>
            <a:picLocks noChangeAspect="1"/>
          </p:cNvPicPr>
          <p:nvPr/>
        </p:nvPicPr>
        <p:blipFill>
          <a:blip r:embed="rId3"/>
          <a:srcRect l="15625" t="25000" r="16406" b="3125"/>
          <a:stretch>
            <a:fillRect/>
          </a:stretch>
        </p:blipFill>
        <p:spPr>
          <a:xfrm>
            <a:off x="1071546" y="785800"/>
            <a:ext cx="3069406" cy="228335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8" y="142858"/>
            <a:ext cx="3357562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uk-UA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 роботи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3" descr="vi.jpg"/>
          <p:cNvPicPr>
            <a:picLocks noGrp="1" noChangeAspect="1"/>
          </p:cNvPicPr>
          <p:nvPr>
            <p:ph idx="4294967295"/>
          </p:nvPr>
        </p:nvPicPr>
        <p:blipFill>
          <a:blip r:embed="rId5" cstate="print"/>
          <a:srcRect t="11989"/>
          <a:stretch>
            <a:fillRect/>
          </a:stretch>
        </p:blipFill>
        <p:spPr>
          <a:xfrm>
            <a:off x="2000240" y="2829061"/>
            <a:ext cx="4071942" cy="231444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Ruslana\Desktop\E9oM3g_xeWY.jpg"/>
          <p:cNvPicPr>
            <a:picLocks noChangeAspect="1" noChangeArrowheads="1"/>
          </p:cNvPicPr>
          <p:nvPr/>
        </p:nvPicPr>
        <p:blipFill>
          <a:blip r:embed="rId6" cstate="print"/>
          <a:srcRect l="3194" t="3133" r="4170" b="2886"/>
          <a:stretch>
            <a:fillRect/>
          </a:stretch>
        </p:blipFill>
        <p:spPr bwMode="auto">
          <a:xfrm>
            <a:off x="4786298" y="785800"/>
            <a:ext cx="2071702" cy="214314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C:\Users\Ruslana\Desktop\GfmL5Pn1GkY.jpg"/>
          <p:cNvPicPr>
            <a:picLocks noChangeAspect="1" noChangeArrowheads="1"/>
          </p:cNvPicPr>
          <p:nvPr/>
        </p:nvPicPr>
        <p:blipFill>
          <a:blip r:embed="rId3" cstate="print"/>
          <a:srcRect t="-147" b="3928"/>
          <a:stretch>
            <a:fillRect/>
          </a:stretch>
        </p:blipFill>
        <p:spPr bwMode="auto">
          <a:xfrm>
            <a:off x="1071546" y="642924"/>
            <a:ext cx="2428892" cy="27146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8" y="142858"/>
            <a:ext cx="3357562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uk-UA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 роботи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19554626_1856695224650198_5312126041396004807_n.jpg"/>
          <p:cNvPicPr>
            <a:picLocks noChangeAspect="1"/>
          </p:cNvPicPr>
          <p:nvPr/>
        </p:nvPicPr>
        <p:blipFill>
          <a:blip r:embed="rId5"/>
          <a:srcRect t="3125"/>
          <a:stretch>
            <a:fillRect/>
          </a:stretch>
        </p:blipFill>
        <p:spPr>
          <a:xfrm>
            <a:off x="3929066" y="857238"/>
            <a:ext cx="2786082" cy="20981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viber image.jpg"/>
          <p:cNvPicPr>
            <a:picLocks noChangeAspect="1"/>
          </p:cNvPicPr>
          <p:nvPr/>
        </p:nvPicPr>
        <p:blipFill>
          <a:blip r:embed="rId6"/>
          <a:srcRect t="16567" b="18360"/>
          <a:stretch>
            <a:fillRect/>
          </a:stretch>
        </p:blipFill>
        <p:spPr>
          <a:xfrm>
            <a:off x="4214818" y="3197699"/>
            <a:ext cx="2643182" cy="194580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C:\Users\Ruslana\Desktop\Sander's\A4-Gds-aPcY (1).jpg"/>
          <p:cNvPicPr>
            <a:picLocks noChangeAspect="1" noChangeArrowheads="1"/>
          </p:cNvPicPr>
          <p:nvPr/>
        </p:nvPicPr>
        <p:blipFill>
          <a:blip r:embed="rId7" cstate="print"/>
          <a:srcRect t="13191" r="7254" b="34047"/>
          <a:stretch>
            <a:fillRect/>
          </a:stretch>
        </p:blipFill>
        <p:spPr bwMode="auto">
          <a:xfrm>
            <a:off x="1428736" y="3286130"/>
            <a:ext cx="2752247" cy="171451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iber.jpg"/>
          <p:cNvPicPr>
            <a:picLocks noChangeAspect="1"/>
          </p:cNvPicPr>
          <p:nvPr/>
        </p:nvPicPr>
        <p:blipFill>
          <a:blip r:embed="rId3"/>
          <a:srcRect l="15278" t="28125" b="24792"/>
          <a:stretch>
            <a:fillRect/>
          </a:stretch>
        </p:blipFill>
        <p:spPr>
          <a:xfrm>
            <a:off x="1285860" y="661607"/>
            <a:ext cx="2928958" cy="254596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вал 3"/>
          <p:cNvSpPr/>
          <p:nvPr/>
        </p:nvSpPr>
        <p:spPr>
          <a:xfrm>
            <a:off x="0" y="4000510"/>
            <a:ext cx="1214422" cy="114299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2000" t="2000"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0438" y="142858"/>
            <a:ext cx="3357562" cy="571504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uk-UA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 роботи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бдо.jpg"/>
          <p:cNvPicPr>
            <a:picLocks noChangeAspect="1"/>
          </p:cNvPicPr>
          <p:nvPr/>
        </p:nvPicPr>
        <p:blipFill>
          <a:blip r:embed="rId5" cstate="print"/>
          <a:srcRect l="4166" t="3125" r="9722" b="16666"/>
          <a:stretch>
            <a:fillRect/>
          </a:stretch>
        </p:blipFill>
        <p:spPr>
          <a:xfrm>
            <a:off x="4500570" y="785800"/>
            <a:ext cx="2071702" cy="218236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жд.jpg"/>
          <p:cNvPicPr>
            <a:picLocks noChangeAspect="1"/>
          </p:cNvPicPr>
          <p:nvPr/>
        </p:nvPicPr>
        <p:blipFill>
          <a:blip r:embed="rId6" cstate="print"/>
          <a:srcRect l="8333" t="14583" r="12500" b="5208"/>
          <a:stretch>
            <a:fillRect/>
          </a:stretch>
        </p:blipFill>
        <p:spPr>
          <a:xfrm>
            <a:off x="1643050" y="2760961"/>
            <a:ext cx="1958997" cy="238253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йцу.jpg"/>
          <p:cNvPicPr>
            <a:picLocks noChangeAspect="1"/>
          </p:cNvPicPr>
          <p:nvPr/>
        </p:nvPicPr>
        <p:blipFill>
          <a:blip r:embed="rId7" cstate="print"/>
          <a:srcRect b="15625"/>
          <a:stretch>
            <a:fillRect/>
          </a:stretch>
        </p:blipFill>
        <p:spPr>
          <a:xfrm>
            <a:off x="3929066" y="3063547"/>
            <a:ext cx="2928934" cy="20799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857652" cy="35719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870B0B"/>
                </a:solidFill>
              </a:rPr>
              <a:t>Враження “з перших </a:t>
            </a:r>
            <a:r>
              <a:rPr lang="uk-UA" sz="2400" b="1" dirty="0" err="1" smtClean="0">
                <a:solidFill>
                  <a:srgbClr val="870B0B"/>
                </a:solidFill>
              </a:rPr>
              <a:t>вуст”</a:t>
            </a:r>
            <a:endParaRPr lang="ru-RU" sz="2400" b="1" dirty="0">
              <a:solidFill>
                <a:srgbClr val="870B0B"/>
              </a:solidFill>
            </a:endParaRPr>
          </a:p>
        </p:txBody>
      </p:sp>
      <p:pic>
        <p:nvPicPr>
          <p:cNvPr id="10" name="Picture 5" descr="C:\Users\HPDV6\Desktop\54_osfp9zQE.jpg"/>
          <p:cNvPicPr>
            <a:picLocks noChangeAspect="1" noChangeArrowheads="1"/>
          </p:cNvPicPr>
          <p:nvPr/>
        </p:nvPicPr>
        <p:blipFill>
          <a:blip r:embed="rId3" cstate="print"/>
          <a:srcRect t="2273" r="12069"/>
          <a:stretch>
            <a:fillRect/>
          </a:stretch>
        </p:blipFill>
        <p:spPr bwMode="auto">
          <a:xfrm>
            <a:off x="0" y="571486"/>
            <a:ext cx="3100406" cy="2614068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W7eg409WTzU.jpg"/>
          <p:cNvPicPr>
            <a:picLocks noChangeAspect="1"/>
          </p:cNvPicPr>
          <p:nvPr/>
        </p:nvPicPr>
        <p:blipFill>
          <a:blip r:embed="rId4"/>
          <a:srcRect t="23876" b="19411"/>
          <a:stretch>
            <a:fillRect/>
          </a:stretch>
        </p:blipFill>
        <p:spPr>
          <a:xfrm>
            <a:off x="714356" y="2784753"/>
            <a:ext cx="2643206" cy="2358747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BS691W9Sa1c.jpg"/>
          <p:cNvPicPr>
            <a:picLocks noChangeAspect="1"/>
          </p:cNvPicPr>
          <p:nvPr/>
        </p:nvPicPr>
        <p:blipFill>
          <a:blip r:embed="rId5" cstate="print"/>
          <a:srcRect l="5833" r="3333" b="15177"/>
          <a:stretch>
            <a:fillRect/>
          </a:stretch>
        </p:blipFill>
        <p:spPr>
          <a:xfrm>
            <a:off x="3500438" y="3143254"/>
            <a:ext cx="3000369" cy="2000246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" descr="C:\Users\Ruslana\Desktop\Screenshot_20171113-105443.png"/>
          <p:cNvPicPr>
            <a:picLocks noChangeAspect="1" noChangeArrowheads="1"/>
          </p:cNvPicPr>
          <p:nvPr/>
        </p:nvPicPr>
        <p:blipFill>
          <a:blip r:embed="rId6" cstate="print"/>
          <a:srcRect t="55893" b="16250"/>
          <a:stretch>
            <a:fillRect/>
          </a:stretch>
        </p:blipFill>
        <p:spPr bwMode="auto">
          <a:xfrm>
            <a:off x="3214686" y="571486"/>
            <a:ext cx="3000396" cy="1485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 descr="C:\Users\Ruslana\Desktop\Screenshot_20171113-105415.png"/>
          <p:cNvPicPr>
            <a:picLocks noChangeAspect="1" noChangeArrowheads="1"/>
          </p:cNvPicPr>
          <p:nvPr/>
        </p:nvPicPr>
        <p:blipFill>
          <a:blip r:embed="rId7" cstate="print"/>
          <a:srcRect t="21250" b="53750"/>
          <a:stretch>
            <a:fillRect/>
          </a:stretch>
        </p:blipFill>
        <p:spPr bwMode="auto">
          <a:xfrm>
            <a:off x="3714752" y="2071684"/>
            <a:ext cx="2925379" cy="130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nD31oohyYZ8.jpg"/>
          <p:cNvPicPr>
            <a:picLocks noChangeAspect="1"/>
          </p:cNvPicPr>
          <p:nvPr/>
        </p:nvPicPr>
        <p:blipFill>
          <a:blip r:embed="rId3"/>
          <a:srcRect l="8631" t="19934" r="5059" b="11534"/>
          <a:stretch>
            <a:fillRect/>
          </a:stretch>
        </p:blipFill>
        <p:spPr>
          <a:xfrm>
            <a:off x="0" y="571486"/>
            <a:ext cx="3810000" cy="2243134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857652" cy="35719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870B0B"/>
                </a:solidFill>
              </a:rPr>
              <a:t>Враження “з перших </a:t>
            </a:r>
            <a:r>
              <a:rPr lang="uk-UA" sz="2400" b="1" dirty="0" err="1" smtClean="0">
                <a:solidFill>
                  <a:srgbClr val="870B0B"/>
                </a:solidFill>
              </a:rPr>
              <a:t>вуст”</a:t>
            </a:r>
            <a:endParaRPr lang="ru-RU" sz="2400" b="1" dirty="0">
              <a:solidFill>
                <a:srgbClr val="870B0B"/>
              </a:solidFill>
            </a:endParaRPr>
          </a:p>
        </p:txBody>
      </p:sp>
      <p:pic>
        <p:nvPicPr>
          <p:cNvPr id="16" name="Рисунок 15" descr="IEHFTRcM73k.jpg"/>
          <p:cNvPicPr>
            <a:picLocks noChangeAspect="1"/>
          </p:cNvPicPr>
          <p:nvPr/>
        </p:nvPicPr>
        <p:blipFill>
          <a:blip r:embed="rId4" cstate="print"/>
          <a:srcRect t="10466"/>
          <a:stretch>
            <a:fillRect/>
          </a:stretch>
        </p:blipFill>
        <p:spPr>
          <a:xfrm>
            <a:off x="142852" y="2857502"/>
            <a:ext cx="3016235" cy="1967785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 descr="C:\Users\Ruslana\Desktop\Screenshot_20171113-105227.png"/>
          <p:cNvPicPr>
            <a:picLocks noChangeAspect="1" noChangeArrowheads="1"/>
          </p:cNvPicPr>
          <p:nvPr/>
        </p:nvPicPr>
        <p:blipFill>
          <a:blip r:embed="rId5" cstate="print"/>
          <a:srcRect t="41935" b="46775"/>
          <a:stretch>
            <a:fillRect/>
          </a:stretch>
        </p:blipFill>
        <p:spPr bwMode="auto">
          <a:xfrm>
            <a:off x="3643314" y="500048"/>
            <a:ext cx="2357454" cy="473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5" descr="C:\Users\Ruslana\Desktop\Screenshot_20171113-105243.png"/>
          <p:cNvPicPr>
            <a:picLocks noChangeAspect="1" noChangeArrowheads="1"/>
          </p:cNvPicPr>
          <p:nvPr/>
        </p:nvPicPr>
        <p:blipFill>
          <a:blip r:embed="rId6" cstate="print"/>
          <a:srcRect t="36596" b="30874"/>
          <a:stretch>
            <a:fillRect/>
          </a:stretch>
        </p:blipFill>
        <p:spPr bwMode="auto">
          <a:xfrm>
            <a:off x="3857628" y="1000114"/>
            <a:ext cx="2659951" cy="1538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2" descr="C:\Users\Ruslana\Desktop\Screenshot_20171113-105408.png"/>
          <p:cNvPicPr>
            <a:picLocks noChangeAspect="1" noChangeArrowheads="1"/>
          </p:cNvPicPr>
          <p:nvPr/>
        </p:nvPicPr>
        <p:blipFill>
          <a:blip r:embed="rId7" cstate="print"/>
          <a:srcRect t="54730" b="16385"/>
          <a:stretch>
            <a:fillRect/>
          </a:stretch>
        </p:blipFill>
        <p:spPr bwMode="auto">
          <a:xfrm>
            <a:off x="2857496" y="2571750"/>
            <a:ext cx="2776519" cy="1425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XVtBXAHqd0w.jpg"/>
          <p:cNvPicPr>
            <a:picLocks noChangeAspect="1"/>
          </p:cNvPicPr>
          <p:nvPr/>
        </p:nvPicPr>
        <p:blipFill>
          <a:blip r:embed="rId8" cstate="print"/>
          <a:srcRect t="2614" b="7843"/>
          <a:stretch>
            <a:fillRect/>
          </a:stretch>
        </p:blipFill>
        <p:spPr>
          <a:xfrm>
            <a:off x="3214686" y="3752210"/>
            <a:ext cx="2071702" cy="139129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jTrNE5dj1EY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75239" y="3143254"/>
            <a:ext cx="1682761" cy="1143008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1414" y="71420"/>
            <a:ext cx="4343400" cy="5324535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НАШІ КОНТАКТИ:</a:t>
            </a:r>
            <a:endParaRPr lang="en-US" b="1" dirty="0" smtClean="0">
              <a:latin typeface="Book Antiqua" pitchFamily="18" charset="0"/>
            </a:endParaRP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      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sz="1600" b="1" dirty="0" smtClean="0">
                <a:latin typeface="Book Antiqua" pitchFamily="18" charset="0"/>
              </a:rPr>
              <a:t>http://iai.kiev.ua</a:t>
            </a:r>
          </a:p>
          <a:p>
            <a:endParaRPr lang="en-US" sz="1600" b="1" dirty="0" smtClean="0">
              <a:latin typeface="Book Antiqua" pitchFamily="18" charset="0"/>
            </a:endParaRPr>
          </a:p>
          <a:p>
            <a:r>
              <a:rPr lang="en-US" sz="1600" b="1" dirty="0" smtClean="0">
                <a:latin typeface="Book Antiqua" pitchFamily="18" charset="0"/>
              </a:rPr>
              <a:t>        </a:t>
            </a:r>
            <a:r>
              <a:rPr lang="uk-UA" sz="1600" b="1" dirty="0" smtClean="0">
                <a:latin typeface="Book Antiqua" pitchFamily="18" charset="0"/>
              </a:rPr>
              <a:t>  </a:t>
            </a:r>
            <a:r>
              <a:rPr lang="en-US" sz="1600" b="1" dirty="0" smtClean="0">
                <a:latin typeface="Book Antiqua" pitchFamily="18" charset="0"/>
              </a:rPr>
              <a:t> vk.com/</a:t>
            </a:r>
            <a:r>
              <a:rPr lang="en-US" sz="1600" b="1" dirty="0" err="1" smtClean="0">
                <a:latin typeface="Book Antiqua" pitchFamily="18" charset="0"/>
              </a:rPr>
              <a:t>interagroimage</a:t>
            </a:r>
            <a:endParaRPr lang="en-US" sz="1600" b="1" dirty="0" smtClean="0">
              <a:latin typeface="Book Antiqua" pitchFamily="18" charset="0"/>
            </a:endParaRPr>
          </a:p>
          <a:p>
            <a:endParaRPr lang="en-US" sz="1600" b="1" dirty="0" smtClean="0">
              <a:latin typeface="Book Antiqua" pitchFamily="18" charset="0"/>
            </a:endParaRPr>
          </a:p>
          <a:p>
            <a:r>
              <a:rPr lang="en-US" sz="1600" b="1" dirty="0" smtClean="0">
                <a:latin typeface="Book Antiqua" pitchFamily="18" charset="0"/>
              </a:rPr>
              <a:t>           facebook.com/</a:t>
            </a:r>
            <a:r>
              <a:rPr lang="en-US" sz="1600" b="1" dirty="0" err="1" smtClean="0">
                <a:latin typeface="Book Antiqua" pitchFamily="18" charset="0"/>
              </a:rPr>
              <a:t>iai.ukraine</a:t>
            </a:r>
            <a:endParaRPr lang="en-US" sz="1600" b="1" dirty="0" smtClean="0">
              <a:latin typeface="Book Antiqua" pitchFamily="18" charset="0"/>
            </a:endParaRPr>
          </a:p>
          <a:p>
            <a:endParaRPr lang="en-US" sz="1600" b="1" dirty="0" smtClean="0">
              <a:latin typeface="Book Antiqua" pitchFamily="18" charset="0"/>
            </a:endParaRPr>
          </a:p>
          <a:p>
            <a:r>
              <a:rPr lang="en-US" sz="1600" b="1" dirty="0" smtClean="0">
                <a:latin typeface="Book Antiqua" pitchFamily="18" charset="0"/>
              </a:rPr>
              <a:t>           </a:t>
            </a:r>
            <a:r>
              <a:rPr lang="en-US" sz="1600" b="1" dirty="0" err="1" smtClean="0">
                <a:latin typeface="Book Antiqua" pitchFamily="18" charset="0"/>
              </a:rPr>
              <a:t>inter_agro_image</a:t>
            </a:r>
            <a:endParaRPr lang="uk-UA" sz="1600" b="1" dirty="0" smtClean="0">
              <a:latin typeface="Book Antiqua" pitchFamily="18" charset="0"/>
            </a:endParaRPr>
          </a:p>
          <a:p>
            <a:endParaRPr lang="uk-UA" sz="1600" b="1" dirty="0" smtClean="0">
              <a:latin typeface="Book Antiqua" pitchFamily="18" charset="0"/>
            </a:endParaRPr>
          </a:p>
          <a:p>
            <a:r>
              <a:rPr lang="uk-UA" sz="1600" b="1" dirty="0" smtClean="0">
                <a:latin typeface="Book Antiqua" pitchFamily="18" charset="0"/>
              </a:rPr>
              <a:t>           +38 (067) 5389795</a:t>
            </a:r>
            <a:endParaRPr lang="en-US" sz="1600" b="1" dirty="0" smtClean="0"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101" b="3288"/>
          <a:stretch>
            <a:fillRect/>
          </a:stretch>
        </p:blipFill>
        <p:spPr>
          <a:xfrm>
            <a:off x="3214686" y="61299"/>
            <a:ext cx="3500462" cy="5082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Результат пошуку зображень за запитом &quot;vk&quot;"/>
          <p:cNvPicPr>
            <a:picLocks noChangeAspect="1" noChangeArrowheads="1"/>
          </p:cNvPicPr>
          <p:nvPr/>
        </p:nvPicPr>
        <p:blipFill>
          <a:blip r:embed="rId4"/>
          <a:srcRect l="4167" t="5047" r="58991" b="4101"/>
          <a:stretch>
            <a:fillRect/>
          </a:stretch>
        </p:blipFill>
        <p:spPr bwMode="auto">
          <a:xfrm>
            <a:off x="214290" y="1142990"/>
            <a:ext cx="357190" cy="357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6" descr="Результат пошуку зображень за запитом &quot;fb&quot;"/>
          <p:cNvPicPr>
            <a:picLocks noChangeAspect="1" noChangeArrowheads="1"/>
          </p:cNvPicPr>
          <p:nvPr/>
        </p:nvPicPr>
        <p:blipFill>
          <a:blip r:embed="rId5" cstate="print"/>
          <a:srcRect l="14193" r="16613"/>
          <a:stretch>
            <a:fillRect/>
          </a:stretch>
        </p:blipFill>
        <p:spPr bwMode="auto">
          <a:xfrm>
            <a:off x="214290" y="1643056"/>
            <a:ext cx="350721" cy="357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8" descr="Результат пошуку зображень за запитом &quot;instagram&quot;"/>
          <p:cNvPicPr>
            <a:picLocks noChangeAspect="1" noChangeArrowheads="1"/>
          </p:cNvPicPr>
          <p:nvPr/>
        </p:nvPicPr>
        <p:blipFill>
          <a:blip r:embed="rId6" cstate="print"/>
          <a:srcRect l="36250" t="24444" r="36250" b="26667"/>
          <a:stretch>
            <a:fillRect/>
          </a:stretch>
        </p:blipFill>
        <p:spPr bwMode="auto">
          <a:xfrm>
            <a:off x="214290" y="2071684"/>
            <a:ext cx="357190" cy="363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Содержимое 4"/>
          <p:cNvPicPr>
            <a:picLocks/>
          </p:cNvPicPr>
          <p:nvPr/>
        </p:nvPicPr>
        <p:blipFill>
          <a:blip r:embed="rId7" cstate="print"/>
          <a:srcRect l="5558" r="5511"/>
          <a:stretch>
            <a:fillRect/>
          </a:stretch>
        </p:blipFill>
        <p:spPr bwMode="auto">
          <a:xfrm>
            <a:off x="214290" y="642924"/>
            <a:ext cx="357190" cy="357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Ð ÐµÐ·ÑÐ»ÑÑÐ°Ñ Ð¿Ð¾ÑÑÐºÑ Ð·Ð¾Ð±ÑÐ°Ð¶ÐµÐ½Ñ Ð·Ð° Ð·Ð°Ð¿Ð¸ÑÐ¾Ð¼ &quot;ÑÐµÐ»ÐµÑÐ¾Ð½ Ð·Ð½Ð°Ðº&quot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90" y="2571750"/>
            <a:ext cx="366698" cy="366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Ruslana\Desktop\IMG_2291.jpeg"/>
          <p:cNvPicPr>
            <a:picLocks noChangeAspect="1" noChangeArrowheads="1"/>
          </p:cNvPicPr>
          <p:nvPr/>
        </p:nvPicPr>
        <p:blipFill>
          <a:blip r:embed="rId3" cstate="print"/>
          <a:srcRect t="13819"/>
          <a:stretch>
            <a:fillRect/>
          </a:stretch>
        </p:blipFill>
        <p:spPr bwMode="auto">
          <a:xfrm>
            <a:off x="142852" y="3115969"/>
            <a:ext cx="2352653" cy="2027531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15" name="Picture 3" descr="C:\Users\Ruslana\Desktop\Screenshot_20171113-105333.png"/>
          <p:cNvPicPr>
            <a:picLocks noChangeAspect="1" noChangeArrowheads="1"/>
          </p:cNvPicPr>
          <p:nvPr/>
        </p:nvPicPr>
        <p:blipFill>
          <a:blip r:embed="rId4" cstate="print"/>
          <a:srcRect l="3240" t="20225" r="5528" b="43120"/>
          <a:stretch>
            <a:fillRect/>
          </a:stretch>
        </p:blipFill>
        <p:spPr bwMode="auto">
          <a:xfrm>
            <a:off x="3571875" y="571486"/>
            <a:ext cx="2900383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2852" y="142858"/>
            <a:ext cx="3857652" cy="35719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870B0B"/>
                </a:solidFill>
              </a:rPr>
              <a:t>Враження “з перших </a:t>
            </a:r>
            <a:r>
              <a:rPr lang="uk-UA" sz="2400" b="1" dirty="0" err="1" smtClean="0">
                <a:solidFill>
                  <a:srgbClr val="870B0B"/>
                </a:solidFill>
              </a:rPr>
              <a:t>вуст”</a:t>
            </a:r>
            <a:endParaRPr lang="ru-RU" sz="2400" b="1" dirty="0">
              <a:solidFill>
                <a:srgbClr val="870B0B"/>
              </a:solidFill>
            </a:endParaRPr>
          </a:p>
        </p:txBody>
      </p:sp>
      <p:pic>
        <p:nvPicPr>
          <p:cNvPr id="4099" name="Picture 3" descr="C:\Users\Ruslana\Desktop\IMG_2309.jpeg"/>
          <p:cNvPicPr>
            <a:picLocks noChangeAspect="1" noChangeArrowheads="1"/>
          </p:cNvPicPr>
          <p:nvPr/>
        </p:nvPicPr>
        <p:blipFill>
          <a:blip r:embed="rId5"/>
          <a:srcRect t="23438" b="7812"/>
          <a:stretch>
            <a:fillRect/>
          </a:stretch>
        </p:blipFill>
        <p:spPr bwMode="auto">
          <a:xfrm>
            <a:off x="1" y="571486"/>
            <a:ext cx="3429000" cy="2357454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4098" name="Picture 2" descr="C:\Users\Ruslana\Desktop\image_6483441.JPG"/>
          <p:cNvPicPr>
            <a:picLocks noChangeAspect="1" noChangeArrowheads="1"/>
          </p:cNvPicPr>
          <p:nvPr/>
        </p:nvPicPr>
        <p:blipFill>
          <a:blip r:embed="rId6" cstate="print"/>
          <a:srcRect l="5262" r="3947"/>
          <a:stretch>
            <a:fillRect/>
          </a:stretch>
        </p:blipFill>
        <p:spPr bwMode="auto">
          <a:xfrm>
            <a:off x="2285992" y="2500312"/>
            <a:ext cx="1643074" cy="1357304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13" name="Picture 3" descr="C:\Users\Ruslana\Desktop\Screenshot_20171113-105333.png"/>
          <p:cNvPicPr>
            <a:picLocks noChangeAspect="1" noChangeArrowheads="1"/>
          </p:cNvPicPr>
          <p:nvPr/>
        </p:nvPicPr>
        <p:blipFill>
          <a:blip r:embed="rId7" cstate="print"/>
          <a:srcRect t="61798" r="4416" b="14607"/>
          <a:stretch>
            <a:fillRect/>
          </a:stretch>
        </p:blipFill>
        <p:spPr bwMode="auto">
          <a:xfrm>
            <a:off x="3071810" y="3952181"/>
            <a:ext cx="2714620" cy="1191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Users\Ruslana\Desktop\Screenshot_20171113-105327.png"/>
          <p:cNvPicPr>
            <a:picLocks noChangeAspect="1" noChangeArrowheads="1"/>
          </p:cNvPicPr>
          <p:nvPr/>
        </p:nvPicPr>
        <p:blipFill>
          <a:blip r:embed="rId8" cstate="print"/>
          <a:srcRect t="24505" b="51115"/>
          <a:stretch>
            <a:fillRect/>
          </a:stretch>
        </p:blipFill>
        <p:spPr bwMode="auto">
          <a:xfrm>
            <a:off x="4010609" y="2714626"/>
            <a:ext cx="2847391" cy="1308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11"/>
          <a:stretch/>
        </p:blipFill>
        <p:spPr>
          <a:xfrm>
            <a:off x="-1" y="0"/>
            <a:ext cx="6858001" cy="51435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1714494"/>
            <a:ext cx="6858000" cy="1726863"/>
          </a:xfrm>
          <a:prstGeom prst="rect">
            <a:avLst/>
          </a:prstGeom>
          <a:solidFill>
            <a:schemeClr val="bg1">
              <a:alpha val="31000"/>
            </a:schemeClr>
          </a:solidFill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400" b="1" spc="200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Стажування </a:t>
            </a:r>
            <a:endParaRPr lang="en-US" sz="4400" b="1" spc="200" dirty="0" smtClean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</a:endParaRPr>
          </a:p>
          <a:p>
            <a:r>
              <a:rPr lang="uk-UA" sz="4400" b="1" spc="200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в Німеччині </a:t>
            </a:r>
            <a:endParaRPr lang="en-US" sz="4400" b="1" spc="200" dirty="0" smtClean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itchFamily="34" charset="0"/>
            </a:endParaRPr>
          </a:p>
          <a:p>
            <a:r>
              <a:rPr lang="uk-UA" sz="28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(аграрна сфера)</a:t>
            </a:r>
            <a:endParaRPr lang="en-US" sz="28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14" y="142858"/>
            <a:ext cx="3643338" cy="10001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870B0B"/>
                </a:solidFill>
              </a:rPr>
              <a:t>… </a:t>
            </a:r>
            <a:r>
              <a:rPr lang="uk-UA" sz="1600" b="1" dirty="0" smtClean="0">
                <a:solidFill>
                  <a:srgbClr val="870B0B"/>
                </a:solidFill>
              </a:rPr>
              <a:t>а по завершенню ти зможеш поділитися своєю історією та фото на </a:t>
            </a:r>
            <a:r>
              <a:rPr lang="uk-UA" sz="1600" b="1" dirty="0" err="1" smtClean="0">
                <a:solidFill>
                  <a:srgbClr val="870B0B"/>
                </a:solidFill>
              </a:rPr>
              <a:t>сторінка“ІАІ”</a:t>
            </a:r>
            <a:r>
              <a:rPr lang="uk-UA" sz="1600" b="1" dirty="0" smtClean="0">
                <a:solidFill>
                  <a:srgbClr val="870B0B"/>
                </a:solidFill>
              </a:rPr>
              <a:t> у </a:t>
            </a:r>
            <a:r>
              <a:rPr lang="uk-UA" sz="1600" b="1" dirty="0" err="1" smtClean="0">
                <a:solidFill>
                  <a:srgbClr val="870B0B"/>
                </a:solidFill>
              </a:rPr>
              <a:t>соц.мережах</a:t>
            </a:r>
            <a:r>
              <a:rPr lang="uk-UA" sz="1600" b="1" dirty="0" smtClean="0">
                <a:solidFill>
                  <a:srgbClr val="870B0B"/>
                </a:solidFill>
              </a:rPr>
              <a:t>, як роблять це наші учасники</a:t>
            </a:r>
            <a:endParaRPr lang="ru-RU" sz="1600" b="1" dirty="0">
              <a:solidFill>
                <a:srgbClr val="870B0B"/>
              </a:solidFill>
            </a:endParaRPr>
          </a:p>
        </p:txBody>
      </p:sp>
      <p:pic>
        <p:nvPicPr>
          <p:cNvPr id="6147" name="Picture 3" descr="C:\Users\Ruslana\Desktop\IMG_2296.jpeg"/>
          <p:cNvPicPr>
            <a:picLocks noChangeAspect="1" noChangeArrowheads="1"/>
          </p:cNvPicPr>
          <p:nvPr/>
        </p:nvPicPr>
        <p:blipFill>
          <a:blip r:embed="rId3"/>
          <a:srcRect t="9523"/>
          <a:stretch>
            <a:fillRect/>
          </a:stretch>
        </p:blipFill>
        <p:spPr bwMode="auto">
          <a:xfrm>
            <a:off x="4000503" y="142858"/>
            <a:ext cx="2779301" cy="314327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0" name="Picture 6" descr="C:\Users\Ruslana\Desktop\IMG_2297.jpeg"/>
          <p:cNvPicPr>
            <a:picLocks noChangeAspect="1" noChangeArrowheads="1"/>
          </p:cNvPicPr>
          <p:nvPr/>
        </p:nvPicPr>
        <p:blipFill>
          <a:blip r:embed="rId4" cstate="print"/>
          <a:srcRect t="12438"/>
          <a:stretch>
            <a:fillRect/>
          </a:stretch>
        </p:blipFill>
        <p:spPr bwMode="auto">
          <a:xfrm>
            <a:off x="3357562" y="3071816"/>
            <a:ext cx="2971160" cy="195119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6148" name="Picture 4" descr="C:\Users\Ruslana\Desktop\IMG_2298.jpeg"/>
          <p:cNvPicPr>
            <a:picLocks noChangeAspect="1" noChangeArrowheads="1"/>
          </p:cNvPicPr>
          <p:nvPr/>
        </p:nvPicPr>
        <p:blipFill>
          <a:blip r:embed="rId5"/>
          <a:srcRect t="23113" r="4650"/>
          <a:stretch>
            <a:fillRect/>
          </a:stretch>
        </p:blipFill>
        <p:spPr bwMode="auto">
          <a:xfrm>
            <a:off x="142852" y="1285866"/>
            <a:ext cx="3401951" cy="3429024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Ruslana\Desktop\IMG_2304.jpeg"/>
          <p:cNvPicPr>
            <a:picLocks noChangeAspect="1" noChangeArrowheads="1"/>
          </p:cNvPicPr>
          <p:nvPr/>
        </p:nvPicPr>
        <p:blipFill>
          <a:blip r:embed="rId3" cstate="print"/>
          <a:srcRect l="3362" r="5830"/>
          <a:stretch>
            <a:fillRect/>
          </a:stretch>
        </p:blipFill>
        <p:spPr bwMode="auto">
          <a:xfrm>
            <a:off x="2428868" y="2714626"/>
            <a:ext cx="1928826" cy="212408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7176" name="Picture 8" descr="C:\Users\Ruslana\Desktop\IMG_229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80" y="142858"/>
            <a:ext cx="2571768" cy="321471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71414" y="142858"/>
            <a:ext cx="3857652" cy="7858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1600" b="1" dirty="0" smtClean="0">
                <a:solidFill>
                  <a:srgbClr val="870B0B"/>
                </a:solidFill>
              </a:rPr>
              <a:t>Більше відгуків, фото та відео дивись в </a:t>
            </a:r>
            <a:r>
              <a:rPr lang="en-US" sz="1600" b="1" dirty="0" smtClean="0">
                <a:solidFill>
                  <a:srgbClr val="870B0B"/>
                </a:solidFill>
              </a:rPr>
              <a:t>Instagram </a:t>
            </a:r>
            <a:r>
              <a:rPr lang="uk-UA" sz="1600" b="1" dirty="0" smtClean="0">
                <a:solidFill>
                  <a:srgbClr val="870B0B"/>
                </a:solidFill>
              </a:rPr>
              <a:t>за </a:t>
            </a:r>
            <a:r>
              <a:rPr lang="uk-UA" sz="1600" b="1" dirty="0" err="1" smtClean="0">
                <a:solidFill>
                  <a:srgbClr val="870B0B"/>
                </a:solidFill>
              </a:rPr>
              <a:t>хеште</a:t>
            </a:r>
            <a:r>
              <a:rPr lang="ru-RU" sz="1600" b="1" dirty="0" smtClean="0">
                <a:solidFill>
                  <a:srgbClr val="870B0B"/>
                </a:solidFill>
              </a:rPr>
              <a:t>г</a:t>
            </a:r>
            <a:r>
              <a:rPr lang="uk-UA" sz="1600" b="1" dirty="0" smtClean="0">
                <a:solidFill>
                  <a:srgbClr val="870B0B"/>
                </a:solidFill>
              </a:rPr>
              <a:t>ом </a:t>
            </a:r>
          </a:p>
          <a:p>
            <a:pPr algn="r"/>
            <a:r>
              <a:rPr lang="en-US" sz="1600" b="1" dirty="0" smtClean="0">
                <a:solidFill>
                  <a:srgbClr val="870B0B"/>
                </a:solidFill>
              </a:rPr>
              <a:t>#</a:t>
            </a:r>
            <a:r>
              <a:rPr lang="en-US" sz="1600" b="1" dirty="0" err="1" smtClean="0">
                <a:solidFill>
                  <a:srgbClr val="870B0B"/>
                </a:solidFill>
              </a:rPr>
              <a:t>iai_reviews</a:t>
            </a:r>
            <a:endParaRPr lang="ru-RU" sz="1600" b="1" dirty="0">
              <a:solidFill>
                <a:srgbClr val="870B0B"/>
              </a:solidFill>
            </a:endParaRPr>
          </a:p>
        </p:txBody>
      </p:sp>
      <p:pic>
        <p:nvPicPr>
          <p:cNvPr id="7170" name="Picture 2" descr="C:\Users\Ruslana\Desktop\IMG_2290.jpeg"/>
          <p:cNvPicPr>
            <a:picLocks noChangeAspect="1" noChangeArrowheads="1"/>
          </p:cNvPicPr>
          <p:nvPr/>
        </p:nvPicPr>
        <p:blipFill>
          <a:blip r:embed="rId5" cstate="print"/>
          <a:srcRect r="34375"/>
          <a:stretch>
            <a:fillRect/>
          </a:stretch>
        </p:blipFill>
        <p:spPr bwMode="auto">
          <a:xfrm>
            <a:off x="0" y="642923"/>
            <a:ext cx="1714488" cy="261255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7171" name="Picture 3" descr="C:\Users\Ruslana\Desktop\IMG_230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04" y="2911092"/>
            <a:ext cx="1785926" cy="223240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7173" name="Picture 5" descr="C:\Users\Ruslana\Desktop\IMG_230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41552" y="2497940"/>
            <a:ext cx="2116448" cy="264556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3" name="Picture 5" descr="C:\Users\Ruslana\Desktop\IMG_2299.jpeg"/>
          <p:cNvPicPr>
            <a:picLocks noChangeAspect="1" noChangeArrowheads="1"/>
          </p:cNvPicPr>
          <p:nvPr/>
        </p:nvPicPr>
        <p:blipFill>
          <a:blip r:embed="rId8" cstate="print"/>
          <a:srcRect l="3125" t="14674" b="4620"/>
          <a:stretch>
            <a:fillRect/>
          </a:stretch>
        </p:blipFill>
        <p:spPr bwMode="auto">
          <a:xfrm>
            <a:off x="1928802" y="1142990"/>
            <a:ext cx="1928826" cy="13688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786196"/>
            <a:ext cx="6858000" cy="1177245"/>
          </a:xfrm>
          <a:prstGeom prst="rect">
            <a:avLst/>
          </a:prstGeom>
          <a:solidFill>
            <a:srgbClr val="870B0B">
              <a:alpha val="68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ambria" pitchFamily="18" charset="0"/>
                <a:cs typeface="Aharoni" pitchFamily="2" charset="-79"/>
              </a:rPr>
              <a:t>Дякуємо за увагу</a:t>
            </a:r>
          </a:p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ambria" pitchFamily="18" charset="0"/>
                <a:cs typeface="Aharoni" pitchFamily="2" charset="-79"/>
              </a:rPr>
              <a:t> та</a:t>
            </a:r>
          </a:p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ambria" pitchFamily="18" charset="0"/>
                <a:cs typeface="Aharoni" pitchFamily="2" charset="-79"/>
              </a:rPr>
              <a:t>до зустрічі на співбесіді!</a:t>
            </a:r>
            <a:endParaRPr lang="ru-RU" sz="2400" b="1" dirty="0">
              <a:solidFill>
                <a:schemeClr val="bg1"/>
              </a:solidFill>
              <a:latin typeface="Cambria" pitchFamily="18" charset="0"/>
              <a:cs typeface="Aharoni" pitchFamily="2" charset="-79"/>
            </a:endParaRPr>
          </a:p>
        </p:txBody>
      </p:sp>
      <p:pic>
        <p:nvPicPr>
          <p:cNvPr id="5125" name="Picture 5" descr="C:\Users\Ruslana\Desktop\imag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14296"/>
            <a:ext cx="752462" cy="75246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1142990"/>
          </a:xfrm>
          <a:solidFill>
            <a:srgbClr val="002060">
              <a:alpha val="52000"/>
            </a:srgbClr>
          </a:solidFill>
          <a:ln>
            <a:solidFill>
              <a:schemeClr val="bg1"/>
            </a:solidFill>
          </a:ln>
          <a:effectLst/>
        </p:spPr>
        <p:txBody>
          <a:bodyPr>
            <a:noAutofit/>
          </a:bodyPr>
          <a:lstStyle/>
          <a:p>
            <a:pPr algn="ctr"/>
            <a:r>
              <a:rPr lang="uk-UA" sz="3300" b="1" dirty="0" smtClean="0"/>
              <a:t>Компанії-партнери </a:t>
            </a:r>
            <a:br>
              <a:rPr lang="uk-UA" sz="3300" b="1" dirty="0" smtClean="0"/>
            </a:br>
            <a:r>
              <a:rPr lang="uk-UA" sz="3300" b="1" dirty="0" smtClean="0"/>
              <a:t>на території </a:t>
            </a:r>
            <a:r>
              <a:rPr lang="ru-RU" sz="3300" b="1" dirty="0" err="1" smtClean="0"/>
              <a:t>Н</a:t>
            </a:r>
            <a:r>
              <a:rPr lang="uk-UA" sz="3300" b="1" dirty="0" err="1" smtClean="0"/>
              <a:t>імеччини</a:t>
            </a:r>
            <a:endParaRPr lang="ru-RU" sz="3300" b="1" dirty="0"/>
          </a:p>
        </p:txBody>
      </p:sp>
      <p:pic>
        <p:nvPicPr>
          <p:cNvPr id="12" name="Рисунок 11" descr="C:\Users\Ruslana\Desktop\sander_www_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90" y="3571882"/>
            <a:ext cx="1571636" cy="1571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56" y="1428742"/>
            <a:ext cx="1714512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Результат пошуку зображень за запитом &quot;Bauer Lange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50" y="1214428"/>
            <a:ext cx="1543050" cy="15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0" name="Picture 16" descr="Результат пошуку зображень за запитом &quot;schneider obsthof logo&quot;"/>
          <p:cNvPicPr>
            <a:picLocks noChangeAspect="1" noChangeArrowheads="1"/>
          </p:cNvPicPr>
          <p:nvPr/>
        </p:nvPicPr>
        <p:blipFill>
          <a:blip r:embed="rId6" cstate="print"/>
          <a:srcRect l="17891" t="25532" r="16507" b="14894"/>
          <a:stretch>
            <a:fillRect/>
          </a:stretch>
        </p:blipFill>
        <p:spPr bwMode="auto">
          <a:xfrm>
            <a:off x="4357694" y="3929072"/>
            <a:ext cx="2343150" cy="1065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62" y="1714494"/>
            <a:ext cx="1643062" cy="1643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38" name="Picture 2" descr="Log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28802" y="3214692"/>
            <a:ext cx="1792132" cy="1785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50000">
              <a:schemeClr val="bg1">
                <a:alpha val="85000"/>
              </a:schemeClr>
            </a:gs>
            <a:gs pos="100000">
              <a:schemeClr val="bg1">
                <a:alpha val="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50004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effectLst/>
              </a:rPr>
              <a:t>Умови стажування</a:t>
            </a:r>
            <a:endParaRPr lang="ru-RU" b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8"/>
            <a:ext cx="5214950" cy="3357586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uk-UA" sz="3200" b="1" dirty="0" smtClean="0">
                <a:solidFill>
                  <a:schemeClr val="tx1"/>
                </a:solidFill>
              </a:rPr>
              <a:t>Період</a:t>
            </a:r>
            <a:r>
              <a:rPr lang="uk-UA" sz="2400" dirty="0" smtClean="0">
                <a:solidFill>
                  <a:schemeClr val="tx1"/>
                </a:solidFill>
              </a:rPr>
              <a:t>: від 45 днів</a:t>
            </a:r>
          </a:p>
          <a:p>
            <a:r>
              <a:rPr lang="uk-UA" sz="3200" b="1" dirty="0" smtClean="0">
                <a:solidFill>
                  <a:schemeClr val="tx1"/>
                </a:solidFill>
              </a:rPr>
              <a:t>Оплата праці</a:t>
            </a:r>
            <a:r>
              <a:rPr lang="uk-UA" sz="2400" dirty="0" smtClean="0">
                <a:solidFill>
                  <a:schemeClr val="tx1"/>
                </a:solidFill>
              </a:rPr>
              <a:t>: від 0,</a:t>
            </a:r>
            <a:r>
              <a:rPr lang="en-US" sz="2400" dirty="0" smtClean="0">
                <a:solidFill>
                  <a:schemeClr val="tx1"/>
                </a:solidFill>
              </a:rPr>
              <a:t>50</a:t>
            </a:r>
            <a:r>
              <a:rPr lang="uk-UA" sz="2400" dirty="0" smtClean="0">
                <a:solidFill>
                  <a:schemeClr val="tx1"/>
                </a:solidFill>
              </a:rPr>
              <a:t> євро/кг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      </a:t>
            </a:r>
            <a:r>
              <a:rPr lang="uk-UA" sz="2400" dirty="0" smtClean="0">
                <a:solidFill>
                  <a:schemeClr val="tx1"/>
                </a:solidFill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uk-UA" sz="2400" dirty="0" err="1" smtClean="0">
                <a:solidFill>
                  <a:schemeClr val="tx1"/>
                </a:solidFill>
              </a:rPr>
              <a:t>погодинка</a:t>
            </a:r>
            <a:r>
              <a:rPr lang="uk-UA" sz="2400" dirty="0" smtClean="0">
                <a:solidFill>
                  <a:schemeClr val="tx1"/>
                </a:solidFill>
              </a:rPr>
              <a:t> – 8,84 євро/</a:t>
            </a:r>
            <a:r>
              <a:rPr lang="uk-UA" sz="2400" dirty="0" err="1" smtClean="0">
                <a:solidFill>
                  <a:schemeClr val="tx1"/>
                </a:solidFill>
              </a:rPr>
              <a:t>год</a:t>
            </a:r>
            <a:r>
              <a:rPr lang="uk-UA" sz="2400" dirty="0" smtClean="0">
                <a:solidFill>
                  <a:schemeClr val="tx1"/>
                </a:solidFill>
              </a:rPr>
              <a:t>)</a:t>
            </a:r>
          </a:p>
          <a:p>
            <a:r>
              <a:rPr lang="uk-UA" sz="3200" b="1" dirty="0" smtClean="0">
                <a:solidFill>
                  <a:schemeClr val="tx1"/>
                </a:solidFill>
              </a:rPr>
              <a:t>Проживання</a:t>
            </a:r>
            <a:r>
              <a:rPr lang="uk-UA" sz="2400" dirty="0" smtClean="0">
                <a:solidFill>
                  <a:schemeClr val="tx1"/>
                </a:solidFill>
              </a:rPr>
              <a:t>: гуртожитки (4-8 осіб в кімнаті), мобільне житло (4 особи в кімнаті)</a:t>
            </a:r>
          </a:p>
          <a:p>
            <a:r>
              <a:rPr lang="uk-UA" sz="3200" b="1" dirty="0" smtClean="0">
                <a:solidFill>
                  <a:schemeClr val="tx1"/>
                </a:solidFill>
              </a:rPr>
              <a:t>Харчування</a:t>
            </a:r>
            <a:r>
              <a:rPr lang="uk-UA" sz="2400" dirty="0" smtClean="0">
                <a:solidFill>
                  <a:schemeClr val="tx1"/>
                </a:solidFill>
              </a:rPr>
              <a:t>: сніданок та гарячий обід </a:t>
            </a:r>
          </a:p>
          <a:p>
            <a:pPr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        (</a:t>
            </a:r>
            <a:r>
              <a:rPr lang="en-US" sz="2400" dirty="0" smtClean="0">
                <a:solidFill>
                  <a:schemeClr val="tx1"/>
                </a:solidFill>
              </a:rPr>
              <a:t>Sanders – </a:t>
            </a:r>
            <a:r>
              <a:rPr lang="uk-UA" sz="2400" dirty="0" smtClean="0">
                <a:solidFill>
                  <a:schemeClr val="tx1"/>
                </a:solidFill>
              </a:rPr>
              <a:t>самостійне харчування)</a:t>
            </a:r>
          </a:p>
          <a:p>
            <a:r>
              <a:rPr lang="uk-UA" sz="3200" b="1" dirty="0" smtClean="0">
                <a:solidFill>
                  <a:schemeClr val="tx1"/>
                </a:solidFill>
              </a:rPr>
              <a:t>Вартість проживання та харчування</a:t>
            </a:r>
            <a:r>
              <a:rPr lang="uk-UA" sz="2400" dirty="0" smtClean="0">
                <a:solidFill>
                  <a:schemeClr val="tx1"/>
                </a:solidFill>
              </a:rPr>
              <a:t>:</a:t>
            </a:r>
          </a:p>
          <a:p>
            <a:pPr>
              <a:buNone/>
            </a:pPr>
            <a:r>
              <a:rPr lang="uk-UA" sz="2400" dirty="0" smtClean="0">
                <a:solidFill>
                  <a:schemeClr val="tx1"/>
                </a:solidFill>
              </a:rPr>
              <a:t>        13 євро/добу (</a:t>
            </a:r>
            <a:r>
              <a:rPr lang="en-US" sz="2400" dirty="0" smtClean="0">
                <a:solidFill>
                  <a:schemeClr val="tx1"/>
                </a:solidFill>
              </a:rPr>
              <a:t>Sanders – </a:t>
            </a:r>
            <a:r>
              <a:rPr lang="uk-UA" sz="2400" dirty="0" smtClean="0">
                <a:solidFill>
                  <a:schemeClr val="tx1"/>
                </a:solidFill>
              </a:rPr>
              <a:t>проживання 6 євро/добу)</a:t>
            </a:r>
          </a:p>
          <a:p>
            <a:r>
              <a:rPr lang="uk-UA" sz="3200" b="1" u="sng" dirty="0" smtClean="0">
                <a:solidFill>
                  <a:schemeClr val="tx1"/>
                </a:solidFill>
              </a:rPr>
              <a:t>ОБОВ’ЯЗКОВА ВИМОГА </a:t>
            </a:r>
            <a:r>
              <a:rPr lang="uk-UA" sz="3200" b="1" dirty="0" smtClean="0">
                <a:solidFill>
                  <a:schemeClr val="tx1"/>
                </a:solidFill>
              </a:rPr>
              <a:t>виробляти встановлену норму збору!!!</a:t>
            </a:r>
            <a:endParaRPr lang="ru-RU" sz="3200" b="1" dirty="0" smtClean="0">
              <a:solidFill>
                <a:schemeClr val="tx1"/>
              </a:solidFill>
            </a:endParaRPr>
          </a:p>
        </p:txBody>
      </p:sp>
      <p:pic>
        <p:nvPicPr>
          <p:cNvPr id="1027" name="Picture 3" descr="C:\Users\Ruslana\Desktop\IMG_229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60" y="3143260"/>
            <a:ext cx="2000240" cy="2000240"/>
          </a:xfrm>
          <a:prstGeom prst="rect">
            <a:avLst/>
          </a:prstGeom>
          <a:ln w="952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Ruslana\Desktop\IMG_228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786202"/>
            <a:ext cx="1357298" cy="1357298"/>
          </a:xfrm>
          <a:prstGeom prst="rect">
            <a:avLst/>
          </a:prstGeom>
          <a:ln w="952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Ruslana\Desktop\IMG_2294.jpeg"/>
          <p:cNvPicPr>
            <a:picLocks noChangeAspect="1" noChangeArrowheads="1"/>
          </p:cNvPicPr>
          <p:nvPr/>
        </p:nvPicPr>
        <p:blipFill>
          <a:blip r:embed="rId5" cstate="print"/>
          <a:srcRect t="15881" b="25607"/>
          <a:stretch>
            <a:fillRect/>
          </a:stretch>
        </p:blipFill>
        <p:spPr bwMode="auto">
          <a:xfrm>
            <a:off x="142852" y="3748449"/>
            <a:ext cx="3214686" cy="1395051"/>
          </a:xfrm>
          <a:prstGeom prst="rect">
            <a:avLst/>
          </a:prstGeom>
          <a:ln w="952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Viktor\Desktop\Glantz_Howi_2016_IMG_01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953690" y="1166216"/>
            <a:ext cx="2284725" cy="1523894"/>
          </a:xfrm>
          <a:prstGeom prst="rect">
            <a:avLst/>
          </a:prstGeom>
          <a:ln w="952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14" y="928676"/>
            <a:ext cx="3214686" cy="642942"/>
          </a:xfrm>
        </p:spPr>
        <p:txBody>
          <a:bodyPr>
            <a:normAutofit fontScale="90000"/>
          </a:bodyPr>
          <a:lstStyle/>
          <a:p>
            <a:r>
              <a:rPr lang="uk-UA" sz="2600" b="1" u="sng" dirty="0" smtClean="0"/>
              <a:t>Вимоги до кандидата</a:t>
            </a:r>
            <a:endParaRPr lang="en-US" sz="2600" b="1" u="sng" dirty="0"/>
          </a:p>
        </p:txBody>
      </p:sp>
      <p:pic>
        <p:nvPicPr>
          <p:cNvPr id="3074" name="Picture 2" descr="C:\Users\Ruslana\Desktop\IMG_2302.jpeg"/>
          <p:cNvPicPr>
            <a:picLocks noChangeAspect="1" noChangeArrowheads="1"/>
          </p:cNvPicPr>
          <p:nvPr/>
        </p:nvPicPr>
        <p:blipFill>
          <a:blip r:embed="rId2" cstate="print"/>
          <a:srcRect l="12873" t="8500"/>
          <a:stretch>
            <a:fillRect/>
          </a:stretch>
        </p:blipFill>
        <p:spPr bwMode="auto">
          <a:xfrm>
            <a:off x="4214818" y="1571618"/>
            <a:ext cx="2548000" cy="3344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ятиугольник 6"/>
          <p:cNvSpPr/>
          <p:nvPr/>
        </p:nvSpPr>
        <p:spPr>
          <a:xfrm>
            <a:off x="214290" y="1785932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наявність статусу студента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214290" y="3786196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наявність закордонного паспорту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214290" y="3286130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вік: 18-35 років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214290" y="2285998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форма навчання: денна та заочна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214290" y="2786064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курс: 2, 3 та 1-й рік магістратури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14290" y="4286262"/>
            <a:ext cx="3857652" cy="3571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870B0B"/>
                </a:solidFill>
              </a:rPr>
              <a:t>хороша мотивація</a:t>
            </a:r>
          </a:p>
        </p:txBody>
      </p:sp>
      <p:sp>
        <p:nvSpPr>
          <p:cNvPr id="15" name="Блок-схема: узел 14"/>
          <p:cNvSpPr/>
          <p:nvPr/>
        </p:nvSpPr>
        <p:spPr>
          <a:xfrm>
            <a:off x="71414" y="1928808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71414" y="2428874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1414" y="3429006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71414" y="2928940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71414" y="4429138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71414" y="3929072"/>
            <a:ext cx="71438" cy="7143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45703" t="21528" r="28125" b="16666"/>
          <a:stretch>
            <a:fillRect/>
          </a:stretch>
        </p:blipFill>
        <p:spPr bwMode="auto">
          <a:xfrm>
            <a:off x="4216797" y="1357304"/>
            <a:ext cx="2641203" cy="3643320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6858000" cy="714381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 Black" pitchFamily="34" charset="0"/>
                <a:ea typeface="+mj-ea"/>
                <a:cs typeface="+mj-cs"/>
              </a:rPr>
              <a:t>“KARLS ERDBEER-HOF”</a:t>
            </a:r>
            <a:endParaRPr kumimoji="0" lang="en-US" sz="3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24" y="785800"/>
            <a:ext cx="6521276" cy="610821"/>
          </a:xfrm>
        </p:spPr>
        <p:txBody>
          <a:bodyPr>
            <a:normAutofit/>
          </a:bodyPr>
          <a:lstStyle/>
          <a:p>
            <a:r>
              <a:rPr lang="uk-UA" sz="2600" b="1" u="sng" dirty="0" smtClean="0"/>
              <a:t>Загальна інформація</a:t>
            </a:r>
            <a:endParaRPr lang="en-US" sz="2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14" y="1714494"/>
            <a:ext cx="4071966" cy="3286148"/>
          </a:xfrm>
          <a:ln>
            <a:solidFill>
              <a:schemeClr val="bg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uk-UA" sz="1900" dirty="0" smtClean="0"/>
              <a:t>Родинне підприємство засноване в 1921р.</a:t>
            </a:r>
          </a:p>
          <a:p>
            <a:r>
              <a:rPr lang="uk-UA" sz="1900" dirty="0" smtClean="0"/>
              <a:t>Розташування: </a:t>
            </a:r>
            <a:r>
              <a:rPr lang="en-US" sz="1900" dirty="0" err="1" smtClean="0"/>
              <a:t>Rövershagen</a:t>
            </a:r>
            <a:r>
              <a:rPr lang="en-US" sz="1900" dirty="0" smtClean="0"/>
              <a:t> </a:t>
            </a:r>
            <a:endParaRPr lang="uk-UA" sz="1900" dirty="0" smtClean="0"/>
          </a:p>
          <a:p>
            <a:pPr>
              <a:buNone/>
            </a:pPr>
            <a:r>
              <a:rPr lang="uk-UA" sz="1900" dirty="0" smtClean="0"/>
              <a:t>       </a:t>
            </a:r>
            <a:r>
              <a:rPr lang="en-US" sz="1900" dirty="0" smtClean="0"/>
              <a:t>(13 </a:t>
            </a:r>
            <a:r>
              <a:rPr lang="uk-UA" sz="1900" dirty="0" smtClean="0"/>
              <a:t>км. від </a:t>
            </a:r>
            <a:r>
              <a:rPr lang="uk-UA" sz="1900" dirty="0" err="1" smtClean="0"/>
              <a:t>м.Росток</a:t>
            </a:r>
            <a:r>
              <a:rPr lang="uk-UA" sz="1900" dirty="0" smtClean="0"/>
              <a:t>, 7км. від Балтійського моря)</a:t>
            </a:r>
            <a:endParaRPr lang="en-US" sz="1900" dirty="0"/>
          </a:p>
          <a:p>
            <a:r>
              <a:rPr lang="uk-UA" sz="1900" dirty="0" smtClean="0"/>
              <a:t>Основний період збору врожаю: травень-вересень</a:t>
            </a:r>
          </a:p>
          <a:p>
            <a:r>
              <a:rPr lang="uk-UA" sz="1900" dirty="0" smtClean="0"/>
              <a:t>Площа полів: 500га.</a:t>
            </a:r>
            <a:endParaRPr lang="en-US" sz="1900" dirty="0"/>
          </a:p>
          <a:p>
            <a:r>
              <a:rPr lang="uk-UA" sz="1900" dirty="0" smtClean="0"/>
              <a:t>Студенти приймають участь у виробничих процесах вирощування полуниці за новітніми технологіями</a:t>
            </a:r>
            <a:endParaRPr lang="en-US" sz="19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17" descr="logoerdbeer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6072206" y="1357304"/>
            <a:ext cx="587365" cy="60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57431" y="357172"/>
            <a:ext cx="3857652" cy="57264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Власник: </a:t>
            </a:r>
            <a:r>
              <a:rPr lang="en-US" dirty="0" smtClean="0"/>
              <a:t>Robert Dahl</a:t>
            </a:r>
            <a:endParaRPr lang="en-US" dirty="0"/>
          </a:p>
        </p:txBody>
      </p:sp>
      <p:pic>
        <p:nvPicPr>
          <p:cNvPr id="2050" name="Picture 2" descr="C:\Users\Ruslana\Desktop\r-dahl.jpg"/>
          <p:cNvPicPr>
            <a:picLocks noChangeAspect="1" noChangeArrowheads="1"/>
          </p:cNvPicPr>
          <p:nvPr/>
        </p:nvPicPr>
        <p:blipFill>
          <a:blip r:embed="rId2" cstate="print"/>
          <a:srcRect l="17250" r="24314"/>
          <a:stretch>
            <a:fillRect/>
          </a:stretch>
        </p:blipFill>
        <p:spPr bwMode="auto">
          <a:xfrm>
            <a:off x="2500306" y="928676"/>
            <a:ext cx="3571900" cy="4072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7" descr="logoerdbe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44" y="0"/>
            <a:ext cx="587365" cy="60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Microsoft Office PowerPoint</Application>
  <PresentationFormat>Произвольный</PresentationFormat>
  <Paragraphs>83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Office Theme</vt:lpstr>
      <vt:lpstr>Слайд 1</vt:lpstr>
      <vt:lpstr>     Про нас:</vt:lpstr>
      <vt:lpstr>Слайд 3</vt:lpstr>
      <vt:lpstr>Слайд 4</vt:lpstr>
      <vt:lpstr>Компанії-партнери  на території Німеччини</vt:lpstr>
      <vt:lpstr>Умови стажування</vt:lpstr>
      <vt:lpstr>Вимоги до кандидата</vt:lpstr>
      <vt:lpstr>Загальна інформація</vt:lpstr>
      <vt:lpstr>Власник: Robert Dahl</vt:lpstr>
      <vt:lpstr>Слайд 10</vt:lpstr>
      <vt:lpstr>Слайд 11</vt:lpstr>
      <vt:lpstr>Слайд 12</vt:lpstr>
      <vt:lpstr>Слайд 13</vt:lpstr>
      <vt:lpstr>Слайд 14</vt:lpstr>
      <vt:lpstr>Слайд 15</vt:lpstr>
      <vt:lpstr>ERDBEER-HOF GLANTZ</vt:lpstr>
      <vt:lpstr>ENNO GLANTZ</vt:lpstr>
      <vt:lpstr>       МІСЦЕ РОБОТИ</vt:lpstr>
      <vt:lpstr>       МІСЦЕ РОБОТИ</vt:lpstr>
      <vt:lpstr>       МІСЦЕ ПРОЖИВАННЯ</vt:lpstr>
      <vt:lpstr>Слайд 21</vt:lpstr>
      <vt:lpstr>Умови проживання</vt:lpstr>
      <vt:lpstr>Умови проживання</vt:lpstr>
      <vt:lpstr>Умови проживання</vt:lpstr>
      <vt:lpstr>Місце роботи</vt:lpstr>
      <vt:lpstr>Місце роботи</vt:lpstr>
      <vt:lpstr>Місце роботи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2017-07-28T16:29:29Z</dcterms:created>
  <dcterms:modified xsi:type="dcterms:W3CDTF">2018-10-26T12:00:20Z</dcterms:modified>
</cp:coreProperties>
</file>