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634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EEA8D0-1EDC-DD7F-B2C7-EED5AFFB3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0AE397-3FCA-AC76-A5E2-0B7FDC1A51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51BD1E-F66B-86F0-61CC-CA89C6076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517961-25BD-01F4-A1DB-95A588326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46B84B-A201-30A1-0731-34DA3268E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0951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F868F7-21B6-9DC6-24D4-97C7DBBC8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95AEA76-A6AE-635F-DD5C-11371FDBAC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9B97CE-BA2E-EA89-4BB4-0A6E2CBB4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7DDCA9-FB55-3D23-0B61-7C2C4CA7B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600CFD-CC27-09D9-699B-81402479B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9354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D090504-2DA6-39B5-08DE-491DD506D5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E8AD53-1340-9D9D-7978-79CF3E0AF3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A116D6-A675-4C74-2FC6-DA2ED03E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176CC7-95B0-FCAE-F8D6-0AAD8F252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5633E8-34A9-C538-81F9-18ABE120B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8456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3DF4C6-F051-29C2-6FF2-6E5C060F5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96A0FA-BE55-DBFF-0D2D-0254CB0591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227A26-B7AE-9538-B1EE-3F4FE7F28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81BE0C-B2FB-2647-DDDF-55654B5C3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5CCF04-3C3D-72F0-F092-070DD657B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3404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2EECFD-E89D-9746-C587-A1E620FCC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B7D041-5540-B5B1-F73C-75F282235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899086-9F8B-40F5-F786-A811D7582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705387-AA64-4D3C-3E0A-E4F240BD8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B263BF-8F0C-75E6-F982-2514DF979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61958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088798-F116-8A90-4339-34BE5F49E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1D567A-BB22-6671-50AF-BEB593EC3B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D27471-88DC-0855-A4C7-BACB135FE1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96458E-9097-EACD-CC90-B0FCF4878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2967AA-97FA-7411-7013-70B315F6B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FC05CE-9386-2CEB-2641-FBF196051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88588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C1C30E-FF57-EC38-D2E8-B78C095D5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4DDC7D-3ECC-6772-5A9C-02B3AC916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B609216-2D06-4255-279E-CFA4D47C07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3709D0-0E72-AB8C-6856-1698FBCA4E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439735E-2FED-9240-5F48-42624A09A2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E531046-EEB9-A10E-A1FC-83A343FFB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A9D6051-2139-F345-BAF7-7C2338278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BC65B75-C713-DA67-0D3D-9D278B4D7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440689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376309-8DBF-5026-21D2-E6A085174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14CCE92-35A1-62F5-7D83-883915B42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309F44E-17FF-7BBF-36AF-9F61B4505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FF039A4-42E7-A50A-4F96-DEBB6DD98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999609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D689F51-CE02-F422-BB04-6DDA9D7D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F2754BB-AFA1-C371-B39B-6D8979F79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CD9169C-3469-55EA-5FB4-D6F8104A8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43760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9FF450-A2F0-693E-5B3E-ED72F7A35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99C987-0BB2-2D42-A8ED-557424A31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97F459-1FA0-FAFA-2587-2295DA2C32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3C82007-DCA8-7A4A-A989-051B04B96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12F0C9-5D78-5E8C-8CEF-938D609E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82EF2F-BF00-2CB3-7905-CF35FDD66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397488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76A5D-6B66-68C8-E19E-557906CE6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5EF263C-F33C-164A-6CAE-B1FA30C302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8F48584-79F2-2565-6EFA-29B81E182F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4C7349D-5BFF-8E47-370B-3FFAC0F1C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1788F1-569A-A2F0-A71E-45EEE5ABE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12B70D-D230-BC64-A2CD-B59644BAF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84844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7BDE35-4D37-B3BC-8CCC-0166AFE70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722A3C-8562-31D9-6310-17B82A0AE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C68A34-E8F4-19A6-FF07-D9C9ABF6EB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6E51A-FD42-471F-89DD-6E756810A8E9}" type="datetimeFigureOut">
              <a:rPr lang="ru-UA" smtClean="0"/>
              <a:t>05/11/2023</a:t>
            </a:fld>
            <a:endParaRPr lang="ru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025FF4-6EEB-2E46-2684-A0E53D71E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33B16E-D018-4750-FCA3-1E43B89B88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CF295-3795-4D63-961A-0B21DE89EADA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6300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377349-357C-27CC-D7B8-C317ED9764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3331" y="367748"/>
            <a:ext cx="9144000" cy="255580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ЄВРОПЕЙСЬКІ ОСВІТНІ СТАНДАРТИ У ВИКЛАДАННІ АНГЛІЙСЬКОЇ МОВИ У ЗВО</a:t>
            </a:r>
            <a:endParaRPr lang="ru-UA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2469A1A-E421-2ED6-530F-074CA8D195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uk-UA" b="1" dirty="0" smtClean="0"/>
              <a:t>Аліна Маслова</a:t>
            </a:r>
            <a:r>
              <a:rPr lang="uk-UA" dirty="0" smtClean="0"/>
              <a:t>, </a:t>
            </a:r>
            <a:r>
              <a:rPr lang="uk-UA" dirty="0" err="1" smtClean="0"/>
              <a:t>к.пед.н</a:t>
            </a:r>
            <a:r>
              <a:rPr lang="uk-UA" dirty="0" smtClean="0"/>
              <a:t>., доцент, Мелітопольський державний педагогічний університет імені Богдана Хмельницького (Україна),</a:t>
            </a:r>
          </a:p>
          <a:p>
            <a:pPr algn="l"/>
            <a:r>
              <a:rPr lang="uk-UA" b="1" dirty="0" smtClean="0"/>
              <a:t>Ольга Гончарова</a:t>
            </a:r>
            <a:r>
              <a:rPr lang="uk-UA" dirty="0" smtClean="0"/>
              <a:t>, </a:t>
            </a:r>
            <a:r>
              <a:rPr lang="uk-UA" dirty="0" err="1"/>
              <a:t>к.пед.н</a:t>
            </a:r>
            <a:r>
              <a:rPr lang="uk-UA" dirty="0"/>
              <a:t>., доцент, Мелітопольський державний педагогічний університет імені Богдана Хмельницького (Україна</a:t>
            </a:r>
            <a:r>
              <a:rPr lang="uk-UA" dirty="0" smtClean="0"/>
              <a:t>).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810129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573" y="0"/>
            <a:ext cx="12261574" cy="689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324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5400" dirty="0" smtClean="0">
                <a:solidFill>
                  <a:srgbClr val="0070C0"/>
                </a:solidFill>
              </a:rPr>
              <a:t>Дякую за увагу!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1235" y="1500809"/>
            <a:ext cx="9531626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944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96F6EF-FF1D-B66A-9070-5F0A6D6DA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23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червня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2022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року </a:t>
            </a:r>
            <a:r>
              <a:rPr lang="ru-RU" dirty="0" smtClean="0"/>
              <a:t>– </a:t>
            </a:r>
            <a:r>
              <a:rPr lang="ru-RU" dirty="0" err="1" smtClean="0"/>
              <a:t>переломний</a:t>
            </a:r>
            <a:r>
              <a:rPr lang="ru-RU" dirty="0" smtClean="0"/>
              <a:t> момент в </a:t>
            </a:r>
            <a:r>
              <a:rPr lang="ru-RU" dirty="0" err="1" smtClean="0"/>
              <a:t>історії</a:t>
            </a:r>
            <a:r>
              <a:rPr lang="ru-RU" dirty="0" smtClean="0"/>
              <a:t> </a:t>
            </a:r>
            <a:r>
              <a:rPr lang="ru-RU" dirty="0" err="1" smtClean="0"/>
              <a:t>нашої</a:t>
            </a:r>
            <a:r>
              <a:rPr lang="ru-RU" dirty="0" smtClean="0"/>
              <a:t> </a:t>
            </a:r>
            <a:r>
              <a:rPr lang="ru-RU" dirty="0" err="1" smtClean="0"/>
              <a:t>країни</a:t>
            </a:r>
            <a:r>
              <a:rPr lang="ru-RU" dirty="0" smtClean="0"/>
              <a:t> </a:t>
            </a:r>
            <a:endParaRPr lang="ru-UA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F98B0E-85FB-9A98-51D8-D830F3350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sz="4400" dirty="0"/>
              <a:t>.</a:t>
            </a:r>
            <a:endParaRPr lang="ru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825624"/>
            <a:ext cx="4343399" cy="41095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722" y="1825624"/>
            <a:ext cx="5357191" cy="4109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515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95550"/>
            <a:ext cx="10515600" cy="2348258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err="1">
                <a:solidFill>
                  <a:srgbClr val="0070C0"/>
                </a:solidFill>
              </a:rPr>
              <a:t>Загальноєвропейські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err="1">
                <a:solidFill>
                  <a:srgbClr val="0070C0"/>
                </a:solidFill>
              </a:rPr>
              <a:t>рекомендації</a:t>
            </a:r>
            <a:r>
              <a:rPr lang="ru-RU" sz="2800" b="1" dirty="0">
                <a:solidFill>
                  <a:srgbClr val="0070C0"/>
                </a:solidFill>
              </a:rPr>
              <a:t> з </a:t>
            </a:r>
            <a:r>
              <a:rPr lang="ru-RU" sz="2800" b="1" dirty="0" err="1">
                <a:solidFill>
                  <a:srgbClr val="0070C0"/>
                </a:solidFill>
              </a:rPr>
              <a:t>мовної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err="1">
                <a:solidFill>
                  <a:srgbClr val="0070C0"/>
                </a:solidFill>
              </a:rPr>
              <a:t>освіти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dirty="0"/>
              <a:t>(</a:t>
            </a:r>
            <a:r>
              <a:rPr lang="de-DE" sz="2800" dirty="0"/>
              <a:t>Common European Framework </a:t>
            </a:r>
            <a:r>
              <a:rPr lang="de-DE" sz="2800" dirty="0" err="1"/>
              <a:t>of</a:t>
            </a:r>
            <a:r>
              <a:rPr lang="de-DE" sz="2800" dirty="0"/>
              <a:t> Reference </a:t>
            </a:r>
            <a:r>
              <a:rPr lang="de-DE" sz="2800" dirty="0" err="1"/>
              <a:t>for</a:t>
            </a:r>
            <a:r>
              <a:rPr lang="de-DE" sz="2800" dirty="0"/>
              <a:t> Languages </a:t>
            </a:r>
            <a:r>
              <a:rPr lang="de-DE" sz="2800" b="1" dirty="0">
                <a:solidFill>
                  <a:srgbClr val="0070C0"/>
                </a:solidFill>
              </a:rPr>
              <a:t>(CEFR)) </a:t>
            </a:r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ru-RU" sz="2800" dirty="0" err="1" smtClean="0"/>
              <a:t>являють</a:t>
            </a:r>
            <a:r>
              <a:rPr lang="ru-RU" sz="2800" dirty="0" smtClean="0"/>
              <a:t> </a:t>
            </a:r>
            <a:r>
              <a:rPr lang="ru-RU" sz="2800" dirty="0"/>
              <a:t>собою </a:t>
            </a:r>
            <a:r>
              <a:rPr lang="ru-RU" sz="2800" dirty="0" err="1"/>
              <a:t>міжнародний</a:t>
            </a:r>
            <a:r>
              <a:rPr lang="ru-RU" sz="2800" dirty="0"/>
              <a:t> стандарт,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використовується</a:t>
            </a:r>
            <a:r>
              <a:rPr lang="ru-RU" sz="2800" dirty="0"/>
              <a:t> для </a:t>
            </a:r>
            <a:r>
              <a:rPr lang="ru-RU" sz="2800" dirty="0" err="1"/>
              <a:t>опису</a:t>
            </a:r>
            <a:r>
              <a:rPr lang="ru-RU" sz="2800" dirty="0"/>
              <a:t> </a:t>
            </a:r>
            <a:r>
              <a:rPr lang="ru-RU" sz="2800" dirty="0" err="1"/>
              <a:t>мовних</a:t>
            </a:r>
            <a:r>
              <a:rPr lang="ru-RU" sz="2800" dirty="0"/>
              <a:t> </a:t>
            </a:r>
            <a:r>
              <a:rPr lang="ru-RU" sz="2800" dirty="0" err="1"/>
              <a:t>здібностей</a:t>
            </a:r>
            <a:r>
              <a:rPr lang="ru-RU" sz="2800" dirty="0"/>
              <a:t> тих, </a:t>
            </a:r>
            <a:r>
              <a:rPr lang="ru-RU" sz="2800" dirty="0" err="1"/>
              <a:t>хто</a:t>
            </a:r>
            <a:r>
              <a:rPr lang="ru-RU" sz="2800" dirty="0"/>
              <a:t> </a:t>
            </a:r>
            <a:r>
              <a:rPr lang="ru-RU" sz="2800" dirty="0" err="1"/>
              <a:t>навчається</a:t>
            </a:r>
            <a:r>
              <a:rPr lang="ru-RU" sz="2800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7669" y="2355574"/>
            <a:ext cx="7076661" cy="345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19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5400" dirty="0" smtClean="0">
                <a:solidFill>
                  <a:srgbClr val="0070C0"/>
                </a:solidFill>
              </a:rPr>
              <a:t>Рівні </a:t>
            </a:r>
            <a:r>
              <a:rPr lang="en-GB" sz="5400" dirty="0" smtClean="0">
                <a:solidFill>
                  <a:srgbClr val="0070C0"/>
                </a:solidFill>
              </a:rPr>
              <a:t>CEFR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8313" y="1470991"/>
            <a:ext cx="8905461" cy="444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1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The “A” Levels: Basic User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4400" dirty="0"/>
              <a:t>A1 | </a:t>
            </a:r>
            <a:r>
              <a:rPr lang="de-DE" sz="4400" dirty="0" smtClean="0"/>
              <a:t>Beginner</a:t>
            </a:r>
            <a:endParaRPr lang="de-DE" sz="4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 language learner can:</a:t>
            </a:r>
            <a:endParaRPr lang="en-GB" dirty="0"/>
          </a:p>
          <a:p>
            <a:r>
              <a:rPr lang="en-US" dirty="0">
                <a:solidFill>
                  <a:srgbClr val="000000"/>
                </a:solidFill>
                <a:latin typeface="source-sans-3"/>
              </a:rPr>
              <a:t>Understand and use very basic expressions to satisfy concrete needs.</a:t>
            </a:r>
          </a:p>
          <a:p>
            <a:r>
              <a:rPr lang="en-US" dirty="0">
                <a:solidFill>
                  <a:srgbClr val="000000"/>
                </a:solidFill>
                <a:latin typeface="source-sans-3"/>
              </a:rPr>
              <a:t>Introduce themselves and ask others questions about personal details.</a:t>
            </a:r>
          </a:p>
          <a:p>
            <a:r>
              <a:rPr lang="en-US" dirty="0">
                <a:solidFill>
                  <a:srgbClr val="000000"/>
                </a:solidFill>
                <a:latin typeface="source-sans-3"/>
              </a:rPr>
              <a:t>Interact simply as long as the other person speaks slowly and clearly.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4400" dirty="0"/>
              <a:t>A2 | </a:t>
            </a:r>
            <a:r>
              <a:rPr lang="de-DE" sz="4400" dirty="0" err="1" smtClean="0"/>
              <a:t>Elementary</a:t>
            </a:r>
            <a:endParaRPr lang="de-DE" sz="44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 language learner can:</a:t>
            </a:r>
          </a:p>
          <a:p>
            <a:pPr marL="0" indent="0">
              <a:buNone/>
            </a:pPr>
            <a:r>
              <a:rPr lang="en-US" dirty="0"/>
              <a:t>Understand frequently used expressions in most intermediate areas such as shopping, family, employment, etc.</a:t>
            </a:r>
          </a:p>
          <a:p>
            <a:pPr marL="0" indent="0">
              <a:buNone/>
            </a:pPr>
            <a:r>
              <a:rPr lang="en-US" dirty="0"/>
              <a:t>Complete tasks that are routine and involve a direct exchange of information.</a:t>
            </a:r>
          </a:p>
          <a:p>
            <a:pPr marL="0" indent="0">
              <a:buNone/>
            </a:pPr>
            <a:r>
              <a:rPr lang="en-US" dirty="0"/>
              <a:t>Describe matters of immediate need in simple terms.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6376" y="1393732"/>
            <a:ext cx="451143" cy="4694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9003" y="1393732"/>
            <a:ext cx="451143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206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218661"/>
            <a:ext cx="10515600" cy="1303062"/>
          </a:xfrm>
        </p:spPr>
        <p:txBody>
          <a:bodyPr/>
          <a:lstStyle/>
          <a:p>
            <a:pPr algn="ctr"/>
            <a:r>
              <a:rPr lang="de-DE" b="1" dirty="0">
                <a:solidFill>
                  <a:srgbClr val="0070C0"/>
                </a:solidFill>
              </a:rPr>
              <a:t>Language Skills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205" y="1255587"/>
            <a:ext cx="10205589" cy="434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48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2894"/>
            <a:ext cx="12524209" cy="704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01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94" y="-27952"/>
            <a:ext cx="12241693" cy="688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573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9209" y="0"/>
            <a:ext cx="12321209" cy="693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5001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178</Words>
  <Application>Microsoft Office PowerPoint</Application>
  <PresentationFormat>Широкоэкранный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source-sans-3</vt:lpstr>
      <vt:lpstr>Тема Office</vt:lpstr>
      <vt:lpstr>ЄВРОПЕЙСЬКІ ОСВІТНІ СТАНДАРТИ У ВИКЛАДАННІ АНГЛІЙСЬКОЇ МОВИ У ЗВО</vt:lpstr>
      <vt:lpstr>23 червня 2022 року – переломний момент в історії нашої країни </vt:lpstr>
      <vt:lpstr>Загальноєвропейські рекомендації з мовної освіти (Common European Framework of Reference for Languages (CEFR))  являють собою міжнародний стандарт, що використовується для опису мовних здібностей тих, хто навчається.</vt:lpstr>
      <vt:lpstr>Рівні CEFR</vt:lpstr>
      <vt:lpstr>The “A” Levels: Basic User</vt:lpstr>
      <vt:lpstr>Language Skills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Hanna Ustiugova</dc:creator>
  <cp:lastModifiedBy>RePack by Diakov</cp:lastModifiedBy>
  <cp:revision>7</cp:revision>
  <dcterms:created xsi:type="dcterms:W3CDTF">2023-02-28T18:07:55Z</dcterms:created>
  <dcterms:modified xsi:type="dcterms:W3CDTF">2023-05-11T15:10:17Z</dcterms:modified>
</cp:coreProperties>
</file>