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40" autoAdjust="0"/>
    <p:restoredTop sz="94660"/>
  </p:normalViewPr>
  <p:slideViewPr>
    <p:cSldViewPr snapToGrid="0">
      <p:cViewPr varScale="1">
        <p:scale>
          <a:sx n="55" d="100"/>
          <a:sy n="55" d="100"/>
        </p:scale>
        <p:origin x="569" y="4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C7351-F584-483A-B157-8DB3544C6664}" type="datetimeFigureOut">
              <a:rPr lang="ru-RU" smtClean="0"/>
              <a:t>08.06.2023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BB5AB-F1E5-4CD1-81B3-B7215B24A6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925097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C7351-F584-483A-B157-8DB3544C6664}" type="datetimeFigureOut">
              <a:rPr lang="ru-RU" smtClean="0"/>
              <a:t>08.06.2023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BB5AB-F1E5-4CD1-81B3-B7215B24A6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2861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C7351-F584-483A-B157-8DB3544C6664}" type="datetimeFigureOut">
              <a:rPr lang="ru-RU" smtClean="0"/>
              <a:t>08.06.2023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BB5AB-F1E5-4CD1-81B3-B7215B24A6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07274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C7351-F584-483A-B157-8DB3544C6664}" type="datetimeFigureOut">
              <a:rPr lang="ru-RU" smtClean="0"/>
              <a:t>08.06.2023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BB5AB-F1E5-4CD1-81B3-B7215B24A6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53804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C7351-F584-483A-B157-8DB3544C6664}" type="datetimeFigureOut">
              <a:rPr lang="ru-RU" smtClean="0"/>
              <a:t>08.06.2023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BB5AB-F1E5-4CD1-81B3-B7215B24A6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59706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C7351-F584-483A-B157-8DB3544C6664}" type="datetimeFigureOut">
              <a:rPr lang="ru-RU" smtClean="0"/>
              <a:t>08.06.2023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BB5AB-F1E5-4CD1-81B3-B7215B24A6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38576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C7351-F584-483A-B157-8DB3544C6664}" type="datetimeFigureOut">
              <a:rPr lang="ru-RU" smtClean="0"/>
              <a:t>08.06.2023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BB5AB-F1E5-4CD1-81B3-B7215B24A6A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27955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C7351-F584-483A-B157-8DB3544C6664}" type="datetimeFigureOut">
              <a:rPr lang="ru-RU" smtClean="0"/>
              <a:t>08.06.2023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BB5AB-F1E5-4CD1-81B3-B7215B24A6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87916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C7351-F584-483A-B157-8DB3544C6664}" type="datetimeFigureOut">
              <a:rPr lang="ru-RU" smtClean="0"/>
              <a:t>08.06.2023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BB5AB-F1E5-4CD1-81B3-B7215B24A6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2053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C7351-F584-483A-B157-8DB3544C6664}" type="datetimeFigureOut">
              <a:rPr lang="ru-RU" smtClean="0"/>
              <a:t>08.06.2023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BB5AB-F1E5-4CD1-81B3-B7215B24A6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75650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A7DC7351-F584-483A-B157-8DB3544C6664}" type="datetimeFigureOut">
              <a:rPr lang="ru-RU" smtClean="0"/>
              <a:t>08.06.2023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BB5AB-F1E5-4CD1-81B3-B7215B24A6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31962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A7DC7351-F584-483A-B157-8DB3544C6664}" type="datetimeFigureOut">
              <a:rPr lang="ru-RU" smtClean="0"/>
              <a:t>08.06.2023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575BB5AB-F1E5-4CD1-81B3-B7215B24A6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95846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80" r:id="rId2"/>
    <p:sldLayoutId id="2147483781" r:id="rId3"/>
    <p:sldLayoutId id="2147483782" r:id="rId4"/>
    <p:sldLayoutId id="2147483783" r:id="rId5"/>
    <p:sldLayoutId id="2147483784" r:id="rId6"/>
    <p:sldLayoutId id="2147483785" r:id="rId7"/>
    <p:sldLayoutId id="2147483786" r:id="rId8"/>
    <p:sldLayoutId id="2147483787" r:id="rId9"/>
    <p:sldLayoutId id="2147483788" r:id="rId10"/>
    <p:sldLayoutId id="2147483789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00100" y="1799030"/>
            <a:ext cx="9966960" cy="914400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chemeClr val="accent2">
                    <a:lumMod val="50000"/>
                  </a:schemeClr>
                </a:solidFill>
                <a:latin typeface="Corbel Light" panose="020B0303020204020204" pitchFamily="34" charset="0"/>
              </a:rPr>
              <a:t>Спільні цінності ЄС та України</a:t>
            </a:r>
            <a:endParaRPr lang="ru-RU" sz="4400" dirty="0">
              <a:solidFill>
                <a:schemeClr val="accent2">
                  <a:lumMod val="50000"/>
                </a:schemeClr>
              </a:solidFill>
              <a:latin typeface="Corbel Light" panose="020B030302020402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2384" y="2916936"/>
            <a:ext cx="5422392" cy="3371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25594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ow the EU has been supporting Ukraine | News | European Parliamen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4474" y="2937164"/>
            <a:ext cx="5382491" cy="3588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39147" y="305674"/>
            <a:ext cx="1163781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effectLst>
                  <a:glow rad="1905000">
                    <a:schemeClr val="bg1">
                      <a:alpha val="40000"/>
                    </a:schemeClr>
                  </a:glow>
                </a:effectLst>
              </a:rPr>
              <a:t>З початком широкомасштабного вторгнення Російської Федерації на</a:t>
            </a:r>
          </a:p>
          <a:p>
            <a:r>
              <a:rPr lang="ru-RU" sz="2800" b="1" dirty="0">
                <a:effectLst>
                  <a:glow rad="1905000">
                    <a:schemeClr val="bg1">
                      <a:alpha val="40000"/>
                    </a:schemeClr>
                  </a:glow>
                </a:effectLst>
              </a:rPr>
              <a:t>територію України базові європейські цінності набули для нашої країни </a:t>
            </a:r>
            <a:r>
              <a:rPr lang="ru-RU" sz="2800" b="1" dirty="0" smtClean="0">
                <a:effectLst>
                  <a:glow rad="1905000">
                    <a:schemeClr val="bg1">
                      <a:alpha val="40000"/>
                    </a:schemeClr>
                  </a:glow>
                </a:effectLst>
              </a:rPr>
              <a:t>іншого</a:t>
            </a:r>
            <a:r>
              <a:rPr lang="en-US" sz="2800" b="1" dirty="0" smtClean="0">
                <a:effectLst>
                  <a:glow rad="1905000">
                    <a:schemeClr val="bg1">
                      <a:alpha val="40000"/>
                    </a:schemeClr>
                  </a:glow>
                </a:effectLst>
              </a:rPr>
              <a:t> </a:t>
            </a:r>
            <a:r>
              <a:rPr lang="ru-RU" sz="2800" b="1" dirty="0" smtClean="0">
                <a:effectLst>
                  <a:glow rad="1905000">
                    <a:schemeClr val="bg1">
                      <a:alpha val="40000"/>
                    </a:schemeClr>
                  </a:glow>
                </a:effectLst>
              </a:rPr>
              <a:t>забарвлення</a:t>
            </a:r>
            <a:r>
              <a:rPr lang="ru-RU" sz="2800" b="1" dirty="0">
                <a:effectLst>
                  <a:glow rad="1905000">
                    <a:schemeClr val="bg1">
                      <a:alpha val="40000"/>
                    </a:schemeClr>
                  </a:glow>
                </a:effectLst>
              </a:rPr>
              <a:t>. </a:t>
            </a:r>
            <a:endParaRPr lang="en-US" sz="2800" b="1" dirty="0" smtClean="0">
              <a:effectLst>
                <a:glow rad="1905000">
                  <a:schemeClr val="bg1">
                    <a:alpha val="40000"/>
                  </a:schemeClr>
                </a:glow>
              </a:effectLst>
            </a:endParaRPr>
          </a:p>
          <a:p>
            <a:endParaRPr lang="en-US" sz="2800" dirty="0" smtClean="0">
              <a:effectLst>
                <a:glow rad="1905000">
                  <a:schemeClr val="bg1">
                    <a:alpha val="40000"/>
                  </a:schemeClr>
                </a:glow>
              </a:effectLst>
            </a:endParaRPr>
          </a:p>
          <a:p>
            <a:r>
              <a:rPr lang="ru-RU" sz="2800" dirty="0" smtClean="0">
                <a:effectLst>
                  <a:glow rad="1905000">
                    <a:schemeClr val="bg1">
                      <a:alpha val="40000"/>
                    </a:schemeClr>
                  </a:glow>
                </a:effectLst>
              </a:rPr>
              <a:t>Їх </a:t>
            </a:r>
            <a:r>
              <a:rPr lang="ru-RU" sz="2800" dirty="0">
                <a:effectLst>
                  <a:glow rad="1905000">
                    <a:schemeClr val="bg1">
                      <a:alpha val="40000"/>
                    </a:schemeClr>
                  </a:glow>
                </a:effectLst>
              </a:rPr>
              <a:t>впровадження та збереження перетворилося на одне з</a:t>
            </a:r>
          </a:p>
          <a:p>
            <a:r>
              <a:rPr lang="ru-RU" sz="2800" dirty="0">
                <a:effectLst>
                  <a:glow rad="1905000">
                    <a:schemeClr val="bg1">
                      <a:alpha val="40000"/>
                    </a:schemeClr>
                  </a:glow>
                </a:effectLst>
              </a:rPr>
              <a:t>першочергових завдань нашого суспільства, яке з набуттям Україною 23 </a:t>
            </a:r>
            <a:r>
              <a:rPr lang="ru-RU" sz="2800" dirty="0" smtClean="0">
                <a:effectLst>
                  <a:glow rad="1905000">
                    <a:schemeClr val="bg1">
                      <a:alpha val="40000"/>
                    </a:schemeClr>
                  </a:glow>
                </a:effectLst>
              </a:rPr>
              <a:t>червня</a:t>
            </a:r>
            <a:r>
              <a:rPr lang="en-US" sz="2800" dirty="0" smtClean="0">
                <a:effectLst>
                  <a:glow rad="1905000">
                    <a:schemeClr val="bg1">
                      <a:alpha val="40000"/>
                    </a:schemeClr>
                  </a:glow>
                </a:effectLst>
              </a:rPr>
              <a:t> </a:t>
            </a:r>
            <a:r>
              <a:rPr lang="ru-RU" sz="2800" dirty="0" smtClean="0">
                <a:effectLst>
                  <a:glow rad="1905000">
                    <a:schemeClr val="bg1">
                      <a:alpha val="40000"/>
                    </a:schemeClr>
                  </a:glow>
                </a:effectLst>
              </a:rPr>
              <a:t>2022 </a:t>
            </a:r>
            <a:r>
              <a:rPr lang="ru-RU" sz="2800" dirty="0">
                <a:effectLst>
                  <a:glow rad="1905000">
                    <a:schemeClr val="bg1">
                      <a:alpha val="40000"/>
                    </a:schemeClr>
                  </a:glow>
                </a:effectLst>
              </a:rPr>
              <a:t>року статусу кандидата на членство в ЄС обрало для себе </a:t>
            </a:r>
            <a:r>
              <a:rPr lang="ru-RU" sz="2800" dirty="0" smtClean="0">
                <a:effectLst>
                  <a:glow rad="1905000">
                    <a:schemeClr val="bg1">
                      <a:alpha val="40000"/>
                    </a:schemeClr>
                  </a:glow>
                </a:effectLst>
              </a:rPr>
              <a:t>шлях</a:t>
            </a:r>
            <a:r>
              <a:rPr lang="en-US" sz="2800" dirty="0" smtClean="0">
                <a:effectLst>
                  <a:glow rad="1905000">
                    <a:schemeClr val="bg1">
                      <a:alpha val="40000"/>
                    </a:schemeClr>
                  </a:glow>
                </a:effectLst>
              </a:rPr>
              <a:t> </a:t>
            </a:r>
            <a:r>
              <a:rPr lang="ru-RU" sz="2800" dirty="0" smtClean="0">
                <a:effectLst>
                  <a:glow rad="1905000">
                    <a:schemeClr val="bg1">
                      <a:alpha val="40000"/>
                    </a:schemeClr>
                  </a:glow>
                </a:effectLst>
              </a:rPr>
              <a:t>європейської </a:t>
            </a:r>
            <a:r>
              <a:rPr lang="ru-RU" sz="2800" dirty="0">
                <a:effectLst>
                  <a:glow rad="1905000">
                    <a:schemeClr val="bg1">
                      <a:alpha val="40000"/>
                    </a:schemeClr>
                  </a:glow>
                </a:effectLst>
              </a:rPr>
              <a:t>інтеграції</a:t>
            </a:r>
            <a:r>
              <a:rPr lang="ru-RU" sz="2800" dirty="0" smtClean="0">
                <a:effectLst>
                  <a:glow rad="1905000">
                    <a:schemeClr val="bg1">
                      <a:alpha val="40000"/>
                    </a:schemeClr>
                  </a:glow>
                </a:effectLst>
              </a:rPr>
              <a:t>.</a:t>
            </a:r>
            <a:endParaRPr lang="en-US" sz="2800" dirty="0" smtClean="0">
              <a:effectLst>
                <a:glow rad="1905000">
                  <a:schemeClr val="bg1">
                    <a:alpha val="40000"/>
                  </a:schemeClr>
                </a:glow>
              </a:effectLst>
            </a:endParaRPr>
          </a:p>
          <a:p>
            <a:endParaRPr lang="en-US" sz="2800" dirty="0">
              <a:effectLst>
                <a:glow rad="1905000">
                  <a:schemeClr val="bg1">
                    <a:alpha val="40000"/>
                  </a:schemeClr>
                </a:glow>
              </a:effectLst>
            </a:endParaRPr>
          </a:p>
          <a:p>
            <a:r>
              <a:rPr lang="ru-RU" sz="2800" dirty="0">
                <a:effectLst>
                  <a:glow rad="1905000">
                    <a:schemeClr val="bg1">
                      <a:alpha val="40000"/>
                    </a:schemeClr>
                  </a:glow>
                </a:effectLst>
              </a:rPr>
              <a:t>Тому мета цієї публікації – з’ясувати роль, яку відіграють </a:t>
            </a:r>
            <a:r>
              <a:rPr lang="ru-RU" sz="2800" dirty="0" smtClean="0">
                <a:effectLst>
                  <a:glow rad="1905000">
                    <a:schemeClr val="bg1">
                      <a:alpha val="40000"/>
                    </a:schemeClr>
                  </a:glow>
                </a:effectLst>
              </a:rPr>
              <a:t>загальноприйняті</a:t>
            </a:r>
            <a:r>
              <a:rPr lang="en-US" sz="2800" dirty="0" smtClean="0">
                <a:effectLst>
                  <a:glow rad="1905000">
                    <a:schemeClr val="bg1">
                      <a:alpha val="40000"/>
                    </a:schemeClr>
                  </a:glow>
                </a:effectLst>
              </a:rPr>
              <a:t> </a:t>
            </a:r>
            <a:r>
              <a:rPr lang="ru-RU" sz="2800" dirty="0" smtClean="0">
                <a:effectLst>
                  <a:glow rad="1905000">
                    <a:schemeClr val="bg1">
                      <a:alpha val="40000"/>
                    </a:schemeClr>
                  </a:glow>
                </a:effectLst>
              </a:rPr>
              <a:t>європейські </a:t>
            </a:r>
            <a:r>
              <a:rPr lang="ru-RU" sz="2800" dirty="0">
                <a:effectLst>
                  <a:glow rad="1905000">
                    <a:schemeClr val="bg1">
                      <a:alpha val="40000"/>
                    </a:schemeClr>
                  </a:glow>
                </a:effectLst>
              </a:rPr>
              <a:t>цінності в умовах збройної агресії Росії проти України.</a:t>
            </a:r>
          </a:p>
        </p:txBody>
      </p:sp>
    </p:spTree>
    <p:extLst>
      <p:ext uri="{BB962C8B-B14F-4D97-AF65-F5344CB8AC3E}">
        <p14:creationId xmlns:p14="http://schemas.microsoft.com/office/powerpoint/2010/main" val="26301956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05247" y="484042"/>
            <a:ext cx="10900062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/>
              <a:t>Повага до людської гідності </a:t>
            </a:r>
            <a:r>
              <a:rPr lang="ru-RU" sz="2800" dirty="0"/>
              <a:t>являє собою важливу складову етики та моралі.</a:t>
            </a:r>
          </a:p>
          <a:p>
            <a:r>
              <a:rPr lang="ru-RU" sz="2800" dirty="0"/>
              <a:t>Це означає, що кожна людина має право на повагу та гідність, незалежно від </a:t>
            </a:r>
            <a:r>
              <a:rPr lang="ru-RU" sz="2800" dirty="0" smtClean="0"/>
              <a:t>її</a:t>
            </a:r>
            <a:r>
              <a:rPr lang="en-US" sz="2800" dirty="0" smtClean="0"/>
              <a:t> </a:t>
            </a:r>
            <a:r>
              <a:rPr lang="ru-RU" sz="2800" dirty="0" smtClean="0"/>
              <a:t>соціального </a:t>
            </a:r>
            <a:r>
              <a:rPr lang="ru-RU" sz="2800" dirty="0"/>
              <a:t>статусу, релігії, національності, статі чи інших характеристик. </a:t>
            </a:r>
            <a:r>
              <a:rPr lang="ru-RU" sz="2800" dirty="0" smtClean="0"/>
              <a:t>Ці</a:t>
            </a:r>
            <a:r>
              <a:rPr lang="en-US" sz="2800" dirty="0" smtClean="0"/>
              <a:t> </a:t>
            </a:r>
            <a:r>
              <a:rPr lang="ru-RU" sz="2800" dirty="0" smtClean="0"/>
              <a:t>права </a:t>
            </a:r>
            <a:r>
              <a:rPr lang="ru-RU" sz="2800" dirty="0"/>
              <a:t>охоплюють різні сфери. Право мати </a:t>
            </a:r>
            <a:r>
              <a:rPr lang="ru-RU" sz="2800" dirty="0" smtClean="0"/>
              <a:t>гідні</a:t>
            </a:r>
            <a:r>
              <a:rPr lang="en-US" sz="2800" dirty="0" smtClean="0"/>
              <a:t> </a:t>
            </a:r>
            <a:r>
              <a:rPr lang="ru-RU" sz="2800" dirty="0" smtClean="0"/>
              <a:t>умови </a:t>
            </a:r>
            <a:r>
              <a:rPr lang="ru-RU" sz="2800" dirty="0"/>
              <a:t>праці – незалежно </a:t>
            </a:r>
            <a:r>
              <a:rPr lang="ru-RU" sz="2800" dirty="0" smtClean="0"/>
              <a:t>від</a:t>
            </a:r>
            <a:r>
              <a:rPr lang="en-US" sz="2800" dirty="0" smtClean="0"/>
              <a:t> </a:t>
            </a:r>
            <a:r>
              <a:rPr lang="ru-RU" sz="2800" dirty="0" smtClean="0"/>
              <a:t>статі</a:t>
            </a:r>
            <a:r>
              <a:rPr lang="ru-RU" sz="2800" dirty="0"/>
              <a:t>, кольору шкіри чи віросповідання.</a:t>
            </a:r>
          </a:p>
        </p:txBody>
      </p:sp>
      <p:pic>
        <p:nvPicPr>
          <p:cNvPr id="1026" name="Picture 2" descr="1,600+ Showing Respect Illustrations, Royalty-Free Vector Graphics &amp; Clip  Art - iStock | Teen showing respect, People showing respect, Showing respect  to elder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0655" y="3241963"/>
            <a:ext cx="5222874" cy="3344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7144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60218" y="526473"/>
            <a:ext cx="11837408" cy="6186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/>
              <a:t>Свобода </a:t>
            </a:r>
            <a:r>
              <a:rPr lang="ru-RU" sz="2400" dirty="0"/>
              <a:t>– цe можливість людини самостійно робити вибір та приймати</a:t>
            </a:r>
          </a:p>
          <a:p>
            <a:r>
              <a:rPr lang="ru-RU" sz="2400" dirty="0"/>
              <a:t>рішення, які впливають на її життя чи життя суспільства. Свобода – це право</a:t>
            </a:r>
          </a:p>
          <a:p>
            <a:r>
              <a:rPr lang="ru-RU" sz="2400" dirty="0"/>
              <a:t>кожної людини на вільний вибір свого життєвого шляху, думок, переконань,</a:t>
            </a:r>
          </a:p>
          <a:p>
            <a:r>
              <a:rPr lang="ru-RU" sz="2400" dirty="0"/>
              <a:t>релігії, культури та інших аспектів життя. Свобода означає, що кожен</a:t>
            </a:r>
          </a:p>
          <a:p>
            <a:r>
              <a:rPr lang="ru-RU" sz="2400" dirty="0"/>
              <a:t>громадянин має право на вільне вираження своїх думок та переконань, на</a:t>
            </a:r>
          </a:p>
          <a:p>
            <a:r>
              <a:rPr lang="ru-RU" sz="2400" dirty="0"/>
              <a:t>свободу слова та преси, на свободу зборів та </a:t>
            </a:r>
            <a:r>
              <a:rPr lang="ru-RU" sz="2400" dirty="0" smtClean="0"/>
              <a:t>об</a:t>
            </a:r>
            <a:r>
              <a:rPr lang="en-US" sz="2400" dirty="0" smtClean="0"/>
              <a:t>’</a:t>
            </a:r>
            <a:r>
              <a:rPr lang="ru-RU" sz="2400" dirty="0" smtClean="0"/>
              <a:t>єднань</a:t>
            </a:r>
            <a:r>
              <a:rPr lang="ru-RU" sz="2400" dirty="0"/>
              <a:t>. </a:t>
            </a:r>
            <a:endParaRPr lang="en-US" sz="2400" dirty="0" smtClean="0"/>
          </a:p>
          <a:p>
            <a:endParaRPr lang="en-US" sz="2800" dirty="0"/>
          </a:p>
          <a:p>
            <a:endParaRPr lang="en-US" sz="2800" dirty="0" smtClean="0"/>
          </a:p>
          <a:p>
            <a:endParaRPr lang="en-US" sz="2800" dirty="0"/>
          </a:p>
          <a:p>
            <a:endParaRPr lang="en-US" sz="2800" dirty="0" smtClean="0"/>
          </a:p>
          <a:p>
            <a:endParaRPr lang="en-US" sz="2800" dirty="0"/>
          </a:p>
          <a:p>
            <a:endParaRPr lang="ru-RU" sz="2800" dirty="0"/>
          </a:p>
          <a:p>
            <a:r>
              <a:rPr lang="ru-RU" sz="2800" b="1" dirty="0"/>
              <a:t>Демократія</a:t>
            </a:r>
            <a:r>
              <a:rPr lang="ru-RU" sz="2800" dirty="0"/>
              <a:t> характеризується як форма управління, в якій влада належить</a:t>
            </a:r>
          </a:p>
          <a:p>
            <a:r>
              <a:rPr lang="ru-RU" sz="2800" dirty="0"/>
              <a:t>народу або його представникам, і в якій кожен громадянин має право на</a:t>
            </a:r>
          </a:p>
          <a:p>
            <a:r>
              <a:rPr lang="ru-RU" sz="2800" dirty="0"/>
              <a:t>свободу виразу своїх поглядів та участь у прийнятті рішень.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177636" y="829887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2050" name="Picture 2" descr="People Images - Free Download on Freepi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8825" y="2836335"/>
            <a:ext cx="4480791" cy="228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people democracy and elections 10824641 Vector Art at Vecteezy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9587" y="2563798"/>
            <a:ext cx="3644611" cy="2558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02221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15637" y="540327"/>
            <a:ext cx="10645991" cy="61247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/>
              <a:t>Рівність</a:t>
            </a:r>
            <a:r>
              <a:rPr lang="ru-RU" sz="2400" dirty="0"/>
              <a:t> забороняє дискримінацію на основі </a:t>
            </a:r>
            <a:r>
              <a:rPr lang="ru-RU" sz="2400" dirty="0" smtClean="0"/>
              <a:t>раси,</a:t>
            </a:r>
            <a:r>
              <a:rPr lang="en-US" sz="2400" dirty="0"/>
              <a:t> </a:t>
            </a:r>
            <a:endParaRPr lang="en-US" sz="2400" dirty="0" smtClean="0"/>
          </a:p>
          <a:p>
            <a:r>
              <a:rPr lang="ru-RU" sz="2400" dirty="0" smtClean="0"/>
              <a:t>статі</a:t>
            </a:r>
            <a:r>
              <a:rPr lang="ru-RU" sz="2400" dirty="0"/>
              <a:t>, </a:t>
            </a:r>
            <a:r>
              <a:rPr lang="ru-RU" sz="2400" dirty="0" smtClean="0"/>
              <a:t>національності,</a:t>
            </a:r>
            <a:r>
              <a:rPr lang="en-US" sz="2400" dirty="0" smtClean="0"/>
              <a:t> </a:t>
            </a:r>
            <a:r>
              <a:rPr lang="ru-RU" sz="2400" dirty="0" smtClean="0"/>
              <a:t>віросповідання</a:t>
            </a:r>
            <a:r>
              <a:rPr lang="ru-RU" sz="2400" dirty="0"/>
              <a:t>, соціального </a:t>
            </a:r>
            <a:endParaRPr lang="en-US" sz="2400" dirty="0"/>
          </a:p>
          <a:p>
            <a:r>
              <a:rPr lang="ru-RU" sz="2400" dirty="0" smtClean="0"/>
              <a:t>стану </a:t>
            </a:r>
            <a:r>
              <a:rPr lang="ru-RU" sz="2400" dirty="0"/>
              <a:t>та інших </a:t>
            </a:r>
            <a:r>
              <a:rPr lang="en-US" sz="2400" dirty="0"/>
              <a:t> </a:t>
            </a:r>
            <a:r>
              <a:rPr lang="ru-RU" sz="2400" dirty="0" smtClean="0"/>
              <a:t>ознак</a:t>
            </a:r>
            <a:r>
              <a:rPr lang="ru-RU" sz="2400" dirty="0"/>
              <a:t>. У </a:t>
            </a:r>
            <a:r>
              <a:rPr lang="ru-RU" sz="2400" dirty="0" smtClean="0"/>
              <a:t>демократичному</a:t>
            </a:r>
            <a:r>
              <a:rPr lang="en-US" sz="2400" dirty="0" smtClean="0"/>
              <a:t> </a:t>
            </a:r>
          </a:p>
          <a:p>
            <a:r>
              <a:rPr lang="ru-RU" sz="2400" dirty="0" smtClean="0"/>
              <a:t>суспільстві </a:t>
            </a:r>
            <a:r>
              <a:rPr lang="ru-RU" sz="2400" dirty="0"/>
              <a:t>кожен громадянин </a:t>
            </a:r>
            <a:r>
              <a:rPr lang="ru-RU" sz="2400" dirty="0" smtClean="0"/>
              <a:t>має</a:t>
            </a:r>
            <a:r>
              <a:rPr lang="en-US" sz="2400" dirty="0"/>
              <a:t> </a:t>
            </a:r>
            <a:r>
              <a:rPr lang="ru-RU" sz="2400" dirty="0" smtClean="0"/>
              <a:t>право </a:t>
            </a:r>
            <a:r>
              <a:rPr lang="ru-RU" sz="2400" dirty="0"/>
              <a:t>на рівні </a:t>
            </a:r>
            <a:endParaRPr lang="en-US" sz="2400" dirty="0" smtClean="0"/>
          </a:p>
          <a:p>
            <a:r>
              <a:rPr lang="ru-RU" sz="2400" dirty="0" smtClean="0"/>
              <a:t>можливості</a:t>
            </a:r>
            <a:r>
              <a:rPr lang="ru-RU" sz="2400" dirty="0"/>
              <a:t>, доступ до </a:t>
            </a:r>
            <a:r>
              <a:rPr lang="ru-RU" sz="2400" dirty="0" smtClean="0"/>
              <a:t>освіти,</a:t>
            </a:r>
            <a:r>
              <a:rPr lang="en-US" sz="2400" dirty="0" smtClean="0"/>
              <a:t> </a:t>
            </a:r>
            <a:r>
              <a:rPr lang="ru-RU" sz="2400" dirty="0" smtClean="0"/>
              <a:t>праці</a:t>
            </a:r>
            <a:r>
              <a:rPr lang="ru-RU" sz="2400" dirty="0"/>
              <a:t>, медичної </a:t>
            </a:r>
            <a:endParaRPr lang="en-US" sz="2400" dirty="0" smtClean="0"/>
          </a:p>
          <a:p>
            <a:r>
              <a:rPr lang="ru-RU" sz="2400" dirty="0" smtClean="0"/>
              <a:t>допомоги </a:t>
            </a:r>
            <a:r>
              <a:rPr lang="ru-RU" sz="2400" dirty="0"/>
              <a:t>та інших послуг. </a:t>
            </a:r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ru-RU" sz="2800" b="1" dirty="0"/>
          </a:p>
          <a:p>
            <a:r>
              <a:rPr lang="ru-RU" sz="2800" b="1" dirty="0"/>
              <a:t>Повага до прав людини </a:t>
            </a:r>
            <a:r>
              <a:rPr lang="ru-RU" sz="2400" dirty="0"/>
              <a:t>є визнанням того, що всі люди народжуються</a:t>
            </a:r>
          </a:p>
          <a:p>
            <a:r>
              <a:rPr lang="ru-RU" sz="2400" dirty="0"/>
              <a:t>вільними та рівними у своїх правах. Ці права охоплюють різні сфери. Право</a:t>
            </a:r>
          </a:p>
          <a:p>
            <a:r>
              <a:rPr lang="ru-RU" sz="2400" dirty="0"/>
              <a:t>мати гідні умови праці – незалежно від статі, кольору шкіри чи віросповідання.</a:t>
            </a:r>
          </a:p>
          <a:p>
            <a:r>
              <a:rPr lang="ru-RU" sz="2400" dirty="0"/>
              <a:t>Право отримати якісні медичні послуги. Право вільно розпоряджатися своєю</a:t>
            </a:r>
          </a:p>
          <a:p>
            <a:r>
              <a:rPr lang="ru-RU" sz="2400" dirty="0"/>
              <a:t>власністю. А також це право на чисте довкілля та на захист себе, як споживача</a:t>
            </a:r>
          </a:p>
          <a:p>
            <a:r>
              <a:rPr lang="ru-RU" sz="2400" dirty="0"/>
              <a:t>різних товарів і послуг.</a:t>
            </a:r>
          </a:p>
        </p:txBody>
      </p:sp>
      <p:pic>
        <p:nvPicPr>
          <p:cNvPr id="3074" name="Picture 2" descr="5,700+ Real People Illustrations, Royalty-Free Vector Graphics &amp; Clip Art -  iStock | Real people portrait, Small business real people, Real people  candi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7490" y="540327"/>
            <a:ext cx="4613563" cy="3460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80811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13163" y="277091"/>
            <a:ext cx="9518073" cy="2687782"/>
          </a:xfrm>
        </p:spPr>
        <p:txBody>
          <a:bodyPr>
            <a:noAutofit/>
          </a:bodyPr>
          <a:lstStyle/>
          <a:p>
            <a:r>
              <a:rPr lang="ru-RU" sz="2000" dirty="0">
                <a:solidFill>
                  <a:schemeClr val="accent2">
                    <a:lumMod val="50000"/>
                  </a:schemeClr>
                </a:solidFill>
              </a:rPr>
              <a:t>Верховенство права означає, що рішення у державі ухвалюються у</a:t>
            </a:r>
            <a:br>
              <a:rPr lang="ru-RU" sz="20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000" dirty="0">
                <a:solidFill>
                  <a:schemeClr val="accent2">
                    <a:lumMod val="50000"/>
                  </a:schemeClr>
                </a:solidFill>
              </a:rPr>
              <a:t>відповідності до встановлених правил і процедур. Втілення верховенства права</a:t>
            </a:r>
            <a:br>
              <a:rPr lang="ru-RU" sz="20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000" dirty="0">
                <a:solidFill>
                  <a:schemeClr val="accent2">
                    <a:lumMod val="50000"/>
                  </a:schemeClr>
                </a:solidFill>
              </a:rPr>
              <a:t>– це реформа судів і правоохоронної системи, рівні можливості різних людей</a:t>
            </a:r>
            <a:br>
              <a:rPr lang="ru-RU" sz="20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000" dirty="0">
                <a:solidFill>
                  <a:schemeClr val="accent2">
                    <a:lumMod val="50000"/>
                  </a:schemeClr>
                </a:solidFill>
              </a:rPr>
              <a:t>для захисту в суді. А головне – це єдині правила та закони для всіх, без</a:t>
            </a:r>
            <a:br>
              <a:rPr lang="ru-RU" sz="20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000" dirty="0">
                <a:solidFill>
                  <a:schemeClr val="accent2">
                    <a:lumMod val="50000"/>
                  </a:schemeClr>
                </a:solidFill>
              </a:rPr>
              <a:t>виключення.</a:t>
            </a:r>
          </a:p>
        </p:txBody>
      </p:sp>
      <p:pic>
        <p:nvPicPr>
          <p:cNvPr id="4098" name="Picture 2" descr="39,300+ Law Justice Illustrations, Royalty-Free Vector Graphics &amp; Clip Art  - iStock | Legal law justice icons, Law justic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9885" y="3218985"/>
            <a:ext cx="4807527" cy="3375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2941567"/>
      </p:ext>
    </p:extLst>
  </p:cSld>
  <p:clrMapOvr>
    <a:masterClrMapping/>
  </p:clrMapOvr>
</p:sld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Parcel</Template>
  <TotalTime>118</TotalTime>
  <Words>247</Words>
  <Application>Microsoft Office PowerPoint</Application>
  <PresentationFormat>Широкоэкранный</PresentationFormat>
  <Paragraphs>42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Corbel</vt:lpstr>
      <vt:lpstr>Corbel Light</vt:lpstr>
      <vt:lpstr>Gill Sans MT</vt:lpstr>
      <vt:lpstr>Parcel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Верховенство права означає, що рішення у державі ухвалюються у відповідності до встановлених правил і процедур. Втілення верховенства права – це реформа судів і правоохоронної системи, рівні можливості різних людей для захисту в суді. А головне – це єдині правила та закони для всіх, без виключення.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RePack by Diakov</cp:lastModifiedBy>
  <cp:revision>11</cp:revision>
  <dcterms:created xsi:type="dcterms:W3CDTF">2023-03-12T08:39:22Z</dcterms:created>
  <dcterms:modified xsi:type="dcterms:W3CDTF">2023-06-08T11:15:49Z</dcterms:modified>
</cp:coreProperties>
</file>