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2" r:id="rId4"/>
    <p:sldId id="288" r:id="rId5"/>
    <p:sldId id="263" r:id="rId6"/>
    <p:sldId id="264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1" r:id="rId17"/>
    <p:sldId id="282" r:id="rId18"/>
    <p:sldId id="284" r:id="rId19"/>
    <p:sldId id="286" r:id="rId20"/>
    <p:sldId id="290" r:id="rId21"/>
    <p:sldId id="291" r:id="rId22"/>
    <p:sldId id="292" r:id="rId23"/>
    <p:sldId id="289" r:id="rId24"/>
  </p:sldIdLst>
  <p:sldSz cx="12192000" cy="6858000"/>
  <p:notesSz cx="12192000" cy="6858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403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3352" y="190626"/>
            <a:ext cx="6468109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3352" y="1653920"/>
            <a:ext cx="6837045" cy="4393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programmes/erasmus-plus/contact/national-offices_en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ec.europa.eu/programmes/erasmus-plus/contact/national-agencies_en" TargetMode="External"/><Relationship Id="rId12" Type="http://schemas.openxmlformats.org/officeDocument/2006/relationships/hyperlink" Target="https://ec.europa.eu/programmes/erasmus-plus/project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acea.ec.europa.eu/erasmus-plus_en" TargetMode="External"/><Relationship Id="rId11" Type="http://schemas.openxmlformats.org/officeDocument/2006/relationships/hyperlink" Target="https://ec.europa.eu/info/funding-tenders/opportunities/portal/screen/how-to-participate/reference-documents" TargetMode="External"/><Relationship Id="rId5" Type="http://schemas.openxmlformats.org/officeDocument/2006/relationships/hyperlink" Target="https://ec.europa.eu/programmes/erasmus-plus/node_en" TargetMode="External"/><Relationship Id="rId10" Type="http://schemas.openxmlformats.org/officeDocument/2006/relationships/hyperlink" Target="https://eacea.ec.europa.eu/erasmus-plus/funding_en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ec.europa.eu/programmes/erasmus-plus/resources/programme-guide_en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quiz.org.ua/network-eu" TargetMode="External"/><Relationship Id="rId13" Type="http://schemas.openxmlformats.org/officeDocument/2006/relationships/hyperlink" Target="http://eurodesk.org.ua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eeas.europa.eu/delegations/ukraine_uk" TargetMode="External"/><Relationship Id="rId12" Type="http://schemas.openxmlformats.org/officeDocument/2006/relationships/hyperlink" Target="http://esnkyiv.org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programmes/erasmus-plus/contact/national-offices_en" TargetMode="External"/><Relationship Id="rId11" Type="http://schemas.openxmlformats.org/officeDocument/2006/relationships/hyperlink" Target="https://www.facebook.com/groups/ErasmusUAcontacts" TargetMode="External"/><Relationship Id="rId5" Type="http://schemas.openxmlformats.org/officeDocument/2006/relationships/hyperlink" Target="https://ec.europa.eu/programmes/erasmus-plus/contact/national-agencies_en" TargetMode="External"/><Relationship Id="rId10" Type="http://schemas.openxmlformats.org/officeDocument/2006/relationships/hyperlink" Target="https://www.facebook.com/Erasmus-Mundus-Alumni-in-Ukraine-276724542371302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em-a.eu/" TargetMode="External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programmes/erasmus-plus/contact/national-agencies_en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ec.europa.eu/programmes/erasmus-plus/contact/national-offices_e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info/funding-tenders/opportunities/portal/screen/how-to-participate/partner-search" TargetMode="External"/><Relationship Id="rId5" Type="http://schemas.openxmlformats.org/officeDocument/2006/relationships/hyperlink" Target="https://ec.europa.eu/programmes/erasmus-plus/videos_en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rasmusplus.org.ua/novyny/2981-znaiomtes-proiekt-yes-erazmus-c3qa-stymuliuvannia-internatsionalizatsii-doslidzhen-shliakhom-zaprovadzhennia-systemy-zabezpechennia-iakosti-tretoho-rivnia-vyshchoi-osvity-u-vidpovidnosti-do-yevropeiskykh-vymoh.html" TargetMode="External"/><Relationship Id="rId13" Type="http://schemas.openxmlformats.org/officeDocument/2006/relationships/hyperlink" Target="http://erasmusplus.ie/finding-erasmus-plus-partners/" TargetMode="External"/><Relationship Id="rId18" Type="http://schemas.openxmlformats.org/officeDocument/2006/relationships/hyperlink" Target="https://www.iau-aiu.net/" TargetMode="External"/><Relationship Id="rId26" Type="http://schemas.openxmlformats.org/officeDocument/2006/relationships/hyperlink" Target="http://www.oead.at/" TargetMode="External"/><Relationship Id="rId3" Type="http://schemas.openxmlformats.org/officeDocument/2006/relationships/image" Target="../media/image4.png"/><Relationship Id="rId21" Type="http://schemas.openxmlformats.org/officeDocument/2006/relationships/hyperlink" Target="http://europa.eu/youth/eu_en" TargetMode="External"/><Relationship Id="rId7" Type="http://schemas.openxmlformats.org/officeDocument/2006/relationships/hyperlink" Target="https://erasmusplus.org.ua/novyny/2932-znaiomtes-proiekt-yes-erazmus-miletus-rozvytok-spromozhnostei-shchodo-zaprovadzhennia-studentskoi-mobilnosti-v-universytetakh-ukrainy-ta-serbii-students-mobility-capacity-building-in-higher-education-in-ukraine-and-serbia.html" TargetMode="External"/><Relationship Id="rId12" Type="http://schemas.openxmlformats.org/officeDocument/2006/relationships/hyperlink" Target="https://eu.daad.de/eudownloadcenter/download/668/" TargetMode="External"/><Relationship Id="rId17" Type="http://schemas.openxmlformats.org/officeDocument/2006/relationships/hyperlink" Target="http://www.unica-network.eu/" TargetMode="External"/><Relationship Id="rId25" Type="http://schemas.openxmlformats.org/officeDocument/2006/relationships/hyperlink" Target="http://www.studyinaustria.at/" TargetMode="External"/><Relationship Id="rId2" Type="http://schemas.openxmlformats.org/officeDocument/2006/relationships/image" Target="../media/image3.png"/><Relationship Id="rId16" Type="http://schemas.openxmlformats.org/officeDocument/2006/relationships/hyperlink" Target="https://www.eaie.org/" TargetMode="External"/><Relationship Id="rId20" Type="http://schemas.openxmlformats.org/officeDocument/2006/relationships/hyperlink" Target="http://www.eden-onlin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rasmusplus.org.ua/erasmus/novyny-i-baza-proektiv.html" TargetMode="External"/><Relationship Id="rId11" Type="http://schemas.openxmlformats.org/officeDocument/2006/relationships/hyperlink" Target="http://eupartnersearch.com/Default.aspx" TargetMode="External"/><Relationship Id="rId24" Type="http://schemas.openxmlformats.org/officeDocument/2006/relationships/hyperlink" Target="https://ec.europa.eu/education/study-in-europe/" TargetMode="External"/><Relationship Id="rId5" Type="http://schemas.openxmlformats.org/officeDocument/2006/relationships/hyperlink" Target="https://ec.europa.eu/programmes/erasmus-plus/erasmus-project-results-platform-tutorial-video_en" TargetMode="External"/><Relationship Id="rId15" Type="http://schemas.openxmlformats.org/officeDocument/2006/relationships/hyperlink" Target="https://eua.eu/" TargetMode="External"/><Relationship Id="rId23" Type="http://schemas.openxmlformats.org/officeDocument/2006/relationships/hyperlink" Target="http://erasmustoolkit.eu/" TargetMode="External"/><Relationship Id="rId28" Type="http://schemas.openxmlformats.org/officeDocument/2006/relationships/image" Target="../media/image32.jpg"/><Relationship Id="rId10" Type="http://schemas.openxmlformats.org/officeDocument/2006/relationships/hyperlink" Target="http://picasa.ysu.am/" TargetMode="External"/><Relationship Id="rId19" Type="http://schemas.openxmlformats.org/officeDocument/2006/relationships/hyperlink" Target="http://gdlnglobal.org/" TargetMode="External"/><Relationship Id="rId4" Type="http://schemas.openxmlformats.org/officeDocument/2006/relationships/hyperlink" Target="https://ec.europa.eu/programmes/erasmus-plus/projects/" TargetMode="External"/><Relationship Id="rId9" Type="http://schemas.openxmlformats.org/officeDocument/2006/relationships/hyperlink" Target="http://puet.edu.ua/uk/tempus-univia" TargetMode="External"/><Relationship Id="rId14" Type="http://schemas.openxmlformats.org/officeDocument/2006/relationships/hyperlink" Target="https://ec.europa.eu/programmes/erasmus-plus/resources/platforms-networks_en" TargetMode="External"/><Relationship Id="rId22" Type="http://schemas.openxmlformats.org/officeDocument/2006/relationships/hyperlink" Target="https://eacea.ec.europa.eu/national-policies/en/youthwiki" TargetMode="External"/><Relationship Id="rId27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-plus.ec.europa.eu/erasmus-programme-guide" TargetMode="External"/><Relationship Id="rId2" Type="http://schemas.openxmlformats.org/officeDocument/2006/relationships/hyperlink" Target="https://eur-lex.europa.eu/legal-content/EN/TXT/?uri=OJ:C_20240698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rasmusplus.org.ua/opportunities/mozhlyvosti-dlya-organizaczij/erazmus-pid-chas-voyennogo-stanu-v-ukrayini/" TargetMode="External"/><Relationship Id="rId4" Type="http://schemas.openxmlformats.org/officeDocument/2006/relationships/hyperlink" Target="https://erasmusplus.org.ua/news/richnyj-robochyj-plan-programy-yes-erazmus-na-2025-rik-opublikovano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drive.google.com/file/d/1AXg-qetgjBUvdzwrVBykBkLm_-BD750d/view?usp=shar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0868" y="642949"/>
            <a:ext cx="7370445" cy="89725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913130" marR="5080" indent="-901065">
              <a:lnSpc>
                <a:spcPts val="3510"/>
              </a:lnSpc>
              <a:spcBef>
                <a:spcPts val="40"/>
              </a:spcBef>
            </a:pPr>
            <a:r>
              <a:rPr sz="2800" spc="-5" dirty="0">
                <a:solidFill>
                  <a:srgbClr val="233E6B"/>
                </a:solidFill>
                <a:latin typeface="Verdana"/>
                <a:cs typeface="Verdana"/>
              </a:rPr>
              <a:t>Можливості</a:t>
            </a:r>
            <a:r>
              <a:rPr sz="2800" spc="35" dirty="0">
                <a:solidFill>
                  <a:srgbClr val="233E6B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233E6B"/>
                </a:solidFill>
                <a:latin typeface="Verdana"/>
                <a:cs typeface="Verdana"/>
              </a:rPr>
              <a:t>Програми</a:t>
            </a:r>
            <a:r>
              <a:rPr sz="2800" spc="25" dirty="0">
                <a:solidFill>
                  <a:srgbClr val="233E6B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233E6B"/>
                </a:solidFill>
                <a:latin typeface="Verdana"/>
                <a:cs typeface="Verdana"/>
              </a:rPr>
              <a:t>ЄС </a:t>
            </a:r>
            <a:r>
              <a:rPr sz="2800" spc="-10" dirty="0">
                <a:solidFill>
                  <a:srgbClr val="233E6B"/>
                </a:solidFill>
                <a:latin typeface="Verdana"/>
                <a:cs typeface="Verdana"/>
              </a:rPr>
              <a:t>Еразмус+ </a:t>
            </a:r>
            <a:r>
              <a:rPr sz="2800" spc="-940" dirty="0">
                <a:solidFill>
                  <a:srgbClr val="233E6B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233E6B"/>
                </a:solidFill>
                <a:latin typeface="Verdana"/>
                <a:cs typeface="Verdana"/>
              </a:rPr>
              <a:t>для</a:t>
            </a:r>
            <a:r>
              <a:rPr sz="2800" spc="10" dirty="0">
                <a:solidFill>
                  <a:srgbClr val="233E6B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233E6B"/>
                </a:solidFill>
                <a:latin typeface="Verdana"/>
                <a:cs typeface="Verdana"/>
              </a:rPr>
              <a:t>України</a:t>
            </a:r>
            <a:r>
              <a:rPr sz="2800" spc="15" dirty="0">
                <a:solidFill>
                  <a:srgbClr val="233E6B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233E6B"/>
                </a:solidFill>
                <a:latin typeface="Verdana"/>
                <a:cs typeface="Verdana"/>
              </a:rPr>
              <a:t>2021-2027</a:t>
            </a:r>
            <a:r>
              <a:rPr sz="2800" spc="-20" dirty="0">
                <a:solidFill>
                  <a:srgbClr val="233E6B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233E6B"/>
                </a:solidFill>
                <a:latin typeface="Verdana"/>
                <a:cs typeface="Verdana"/>
              </a:rPr>
              <a:t>рр.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995" y="4720250"/>
            <a:ext cx="7609205" cy="1634422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65"/>
              </a:spcBef>
            </a:pPr>
            <a:r>
              <a:rPr sz="1800" i="1" spc="-5" dirty="0">
                <a:solidFill>
                  <a:srgbClr val="233E6B"/>
                </a:solidFill>
                <a:latin typeface="Verdana"/>
                <a:cs typeface="Verdana"/>
              </a:rPr>
              <a:t>Проєкт</a:t>
            </a:r>
            <a:r>
              <a:rPr sz="1800" i="1" spc="-10" dirty="0">
                <a:solidFill>
                  <a:srgbClr val="233E6B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233E6B"/>
                </a:solidFill>
                <a:latin typeface="Verdana"/>
                <a:cs typeface="Verdana"/>
              </a:rPr>
              <a:t>ЄС «Мережа</a:t>
            </a:r>
            <a:r>
              <a:rPr sz="1800" i="1" spc="20" dirty="0">
                <a:solidFill>
                  <a:srgbClr val="233E6B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233E6B"/>
                </a:solidFill>
                <a:latin typeface="Verdana"/>
                <a:cs typeface="Verdana"/>
              </a:rPr>
              <a:t>національних</a:t>
            </a:r>
            <a:r>
              <a:rPr sz="1800" i="1" spc="-70" dirty="0">
                <a:solidFill>
                  <a:srgbClr val="233E6B"/>
                </a:solidFill>
                <a:latin typeface="Verdana"/>
                <a:cs typeface="Verdana"/>
              </a:rPr>
              <a:t> </a:t>
            </a:r>
            <a:r>
              <a:rPr sz="1800" i="1" spc="-5" dirty="0">
                <a:solidFill>
                  <a:srgbClr val="233E6B"/>
                </a:solidFill>
                <a:latin typeface="Verdana"/>
                <a:cs typeface="Verdana"/>
              </a:rPr>
              <a:t>Еразмус+ офісів</a:t>
            </a:r>
            <a:r>
              <a:rPr sz="1800" i="1" spc="15" dirty="0">
                <a:solidFill>
                  <a:srgbClr val="233E6B"/>
                </a:solidFill>
                <a:latin typeface="Verdana"/>
                <a:cs typeface="Verdana"/>
              </a:rPr>
              <a:t> </a:t>
            </a:r>
            <a:r>
              <a:rPr sz="1800" i="1" spc="-5" dirty="0">
                <a:solidFill>
                  <a:srgbClr val="233E6B"/>
                </a:solidFill>
                <a:latin typeface="Verdana"/>
                <a:cs typeface="Verdana"/>
              </a:rPr>
              <a:t>та</a:t>
            </a:r>
            <a:endParaRPr sz="1800" dirty="0">
              <a:latin typeface="Verdana"/>
              <a:cs typeface="Verdana"/>
            </a:endParaRPr>
          </a:p>
          <a:p>
            <a:pPr marL="12700" marR="5080" algn="ctr">
              <a:lnSpc>
                <a:spcPts val="1730"/>
              </a:lnSpc>
              <a:spcBef>
                <a:spcPts val="985"/>
              </a:spcBef>
            </a:pPr>
            <a:r>
              <a:rPr sz="1800" i="1" spc="-5" dirty="0">
                <a:solidFill>
                  <a:srgbClr val="233E6B"/>
                </a:solidFill>
                <a:latin typeface="Verdana"/>
                <a:cs typeface="Verdana"/>
              </a:rPr>
              <a:t>національних</a:t>
            </a:r>
            <a:r>
              <a:rPr sz="1800" i="1" spc="-40" dirty="0">
                <a:solidFill>
                  <a:srgbClr val="233E6B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233E6B"/>
                </a:solidFill>
                <a:latin typeface="Verdana"/>
                <a:cs typeface="Verdana"/>
              </a:rPr>
              <a:t>команд</a:t>
            </a:r>
            <a:r>
              <a:rPr sz="1800" i="1" spc="5" dirty="0">
                <a:solidFill>
                  <a:srgbClr val="233E6B"/>
                </a:solidFill>
                <a:latin typeface="Verdana"/>
                <a:cs typeface="Verdana"/>
              </a:rPr>
              <a:t> </a:t>
            </a:r>
            <a:r>
              <a:rPr sz="1800" i="1" spc="-5" dirty="0">
                <a:solidFill>
                  <a:srgbClr val="233E6B"/>
                </a:solidFill>
                <a:latin typeface="Verdana"/>
                <a:cs typeface="Verdana"/>
              </a:rPr>
              <a:t>експертів</a:t>
            </a:r>
            <a:r>
              <a:rPr sz="1800" i="1" spc="30" dirty="0">
                <a:solidFill>
                  <a:srgbClr val="233E6B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233E6B"/>
                </a:solidFill>
                <a:latin typeface="Verdana"/>
                <a:cs typeface="Verdana"/>
              </a:rPr>
              <a:t>з </a:t>
            </a:r>
            <a:r>
              <a:rPr sz="1800" i="1" spc="-5" dirty="0">
                <a:solidFill>
                  <a:srgbClr val="233E6B"/>
                </a:solidFill>
                <a:latin typeface="Verdana"/>
                <a:cs typeface="Verdana"/>
              </a:rPr>
              <a:t>реформування</a:t>
            </a:r>
            <a:r>
              <a:rPr sz="1800" i="1" spc="5" dirty="0">
                <a:solidFill>
                  <a:srgbClr val="233E6B"/>
                </a:solidFill>
                <a:latin typeface="Verdana"/>
                <a:cs typeface="Verdana"/>
              </a:rPr>
              <a:t> </a:t>
            </a:r>
            <a:r>
              <a:rPr sz="1800" i="1" spc="-5" dirty="0">
                <a:solidFill>
                  <a:srgbClr val="233E6B"/>
                </a:solidFill>
                <a:latin typeface="Verdana"/>
                <a:cs typeface="Verdana"/>
              </a:rPr>
              <a:t>вищої</a:t>
            </a:r>
            <a:r>
              <a:rPr sz="1800" i="1" spc="5" dirty="0">
                <a:solidFill>
                  <a:srgbClr val="233E6B"/>
                </a:solidFill>
                <a:latin typeface="Verdana"/>
                <a:cs typeface="Verdana"/>
              </a:rPr>
              <a:t> </a:t>
            </a:r>
            <a:r>
              <a:rPr sz="1800" i="1" spc="-5" dirty="0">
                <a:solidFill>
                  <a:srgbClr val="233E6B"/>
                </a:solidFill>
                <a:latin typeface="Verdana"/>
                <a:cs typeface="Verdana"/>
              </a:rPr>
              <a:t>освіти</a:t>
            </a:r>
            <a:r>
              <a:rPr sz="1800" i="1" spc="25" dirty="0">
                <a:solidFill>
                  <a:srgbClr val="233E6B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233E6B"/>
                </a:solidFill>
                <a:latin typeface="Verdana"/>
                <a:cs typeface="Verdana"/>
              </a:rPr>
              <a:t>– </a:t>
            </a:r>
            <a:r>
              <a:rPr sz="1800" i="1" spc="-620" dirty="0">
                <a:solidFill>
                  <a:srgbClr val="233E6B"/>
                </a:solidFill>
                <a:latin typeface="Verdana"/>
                <a:cs typeface="Verdana"/>
              </a:rPr>
              <a:t> </a:t>
            </a:r>
            <a:r>
              <a:rPr sz="1800" i="1" spc="-5" dirty="0">
                <a:solidFill>
                  <a:srgbClr val="233E6B"/>
                </a:solidFill>
                <a:latin typeface="Verdana"/>
                <a:cs typeface="Verdana"/>
              </a:rPr>
              <a:t>Національний</a:t>
            </a:r>
            <a:r>
              <a:rPr sz="1800" i="1" spc="-25" dirty="0">
                <a:solidFill>
                  <a:srgbClr val="233E6B"/>
                </a:solidFill>
                <a:latin typeface="Verdana"/>
                <a:cs typeface="Verdana"/>
              </a:rPr>
              <a:t> </a:t>
            </a:r>
            <a:r>
              <a:rPr sz="1800" i="1" spc="-5" dirty="0">
                <a:solidFill>
                  <a:srgbClr val="233E6B"/>
                </a:solidFill>
                <a:latin typeface="Verdana"/>
                <a:cs typeface="Verdana"/>
              </a:rPr>
              <a:t>Еразмус+</a:t>
            </a:r>
            <a:r>
              <a:rPr sz="1800" i="1" spc="20" dirty="0">
                <a:solidFill>
                  <a:srgbClr val="233E6B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233E6B"/>
                </a:solidFill>
                <a:latin typeface="Verdana"/>
                <a:cs typeface="Verdana"/>
              </a:rPr>
              <a:t>офіс</a:t>
            </a:r>
            <a:r>
              <a:rPr sz="1800" i="1" spc="5" dirty="0">
                <a:solidFill>
                  <a:srgbClr val="233E6B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233E6B"/>
                </a:solidFill>
                <a:latin typeface="Verdana"/>
                <a:cs typeface="Verdana"/>
              </a:rPr>
              <a:t>в</a:t>
            </a:r>
            <a:r>
              <a:rPr sz="1800" i="1" spc="10" dirty="0">
                <a:solidFill>
                  <a:srgbClr val="233E6B"/>
                </a:solidFill>
                <a:latin typeface="Verdana"/>
                <a:cs typeface="Verdana"/>
              </a:rPr>
              <a:t> </a:t>
            </a:r>
            <a:r>
              <a:rPr sz="1800" i="1" spc="-5" dirty="0">
                <a:solidFill>
                  <a:srgbClr val="233E6B"/>
                </a:solidFill>
                <a:latin typeface="Verdana"/>
                <a:cs typeface="Verdana"/>
              </a:rPr>
              <a:t>Україні»</a:t>
            </a:r>
            <a:endParaRPr sz="18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1800" i="1" spc="-5" smtClean="0">
                <a:solidFill>
                  <a:srgbClr val="233E6B"/>
                </a:solidFill>
                <a:latin typeface="Verdana"/>
                <a:cs typeface="Verdana"/>
              </a:rPr>
              <a:t>202</a:t>
            </a:r>
            <a:r>
              <a:rPr lang="en-US" i="1" spc="-5" smtClean="0">
                <a:solidFill>
                  <a:srgbClr val="233E6B"/>
                </a:solidFill>
                <a:latin typeface="Verdana"/>
                <a:cs typeface="Verdana"/>
              </a:rPr>
              <a:t>5</a:t>
            </a: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endParaRPr sz="1800" dirty="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480" y="6326123"/>
            <a:ext cx="1752600" cy="3505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52304" y="6326123"/>
            <a:ext cx="1816607" cy="3505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39656" y="4332732"/>
            <a:ext cx="2429255" cy="15544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88008" y="1685544"/>
            <a:ext cx="4876800" cy="2743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8047" y="4943855"/>
            <a:ext cx="2663951" cy="191414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5779" y="6344411"/>
            <a:ext cx="1816607" cy="3505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480" y="6326123"/>
            <a:ext cx="1752600" cy="35052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02204" y="126238"/>
            <a:ext cx="46869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0" dirty="0">
                <a:solidFill>
                  <a:srgbClr val="001F5F"/>
                </a:solidFill>
              </a:rPr>
              <a:t>Хто</a:t>
            </a:r>
            <a:r>
              <a:rPr sz="4800" spc="-60" dirty="0">
                <a:solidFill>
                  <a:srgbClr val="001F5F"/>
                </a:solidFill>
              </a:rPr>
              <a:t> </a:t>
            </a:r>
            <a:r>
              <a:rPr sz="4800" spc="-5" dirty="0">
                <a:solidFill>
                  <a:srgbClr val="001F5F"/>
                </a:solidFill>
              </a:rPr>
              <a:t>співпрацює</a:t>
            </a:r>
            <a:r>
              <a:rPr sz="4800" spc="-5" dirty="0">
                <a:solidFill>
                  <a:srgbClr val="FF0000"/>
                </a:solidFill>
              </a:rPr>
              <a:t>*</a:t>
            </a:r>
            <a:r>
              <a:rPr sz="4800" spc="-5" dirty="0">
                <a:solidFill>
                  <a:srgbClr val="001F5F"/>
                </a:solidFill>
              </a:rPr>
              <a:t>?</a:t>
            </a:r>
            <a:endParaRPr sz="4800"/>
          </a:p>
        </p:txBody>
      </p:sp>
      <p:sp>
        <p:nvSpPr>
          <p:cNvPr id="6" name="object 6"/>
          <p:cNvSpPr txBox="1"/>
          <p:nvPr/>
        </p:nvSpPr>
        <p:spPr>
          <a:xfrm>
            <a:off x="3119754" y="5859576"/>
            <a:ext cx="536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E5496"/>
                </a:solidFill>
                <a:latin typeface="Calibri"/>
                <a:cs typeface="Calibri"/>
              </a:rPr>
              <a:t>ЗАЛЕЖИТЬ</a:t>
            </a:r>
            <a:r>
              <a:rPr sz="2000" b="1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E5496"/>
                </a:solidFill>
                <a:latin typeface="Calibri"/>
                <a:cs typeface="Calibri"/>
              </a:rPr>
              <a:t>ВІД</a:t>
            </a:r>
            <a:r>
              <a:rPr sz="2000" b="1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E5496"/>
                </a:solidFill>
                <a:latin typeface="Calibri"/>
                <a:cs typeface="Calibri"/>
              </a:rPr>
              <a:t>НАПРЯМУ </a:t>
            </a:r>
            <a:r>
              <a:rPr sz="2000" b="1" dirty="0">
                <a:solidFill>
                  <a:srgbClr val="2E5496"/>
                </a:solidFill>
                <a:latin typeface="Calibri"/>
                <a:cs typeface="Calibri"/>
              </a:rPr>
              <a:t>та</a:t>
            </a:r>
            <a:r>
              <a:rPr sz="2000" b="1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E5496"/>
                </a:solidFill>
                <a:latin typeface="Calibri"/>
                <a:cs typeface="Calibri"/>
              </a:rPr>
              <a:t>ролі</a:t>
            </a:r>
            <a:r>
              <a:rPr sz="2000" b="1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E5496"/>
                </a:solidFill>
                <a:latin typeface="Calibri"/>
                <a:cs typeface="Calibri"/>
              </a:rPr>
              <a:t>в партнерстві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6051" y="0"/>
            <a:ext cx="1571244" cy="124358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70712" y="1987422"/>
            <a:ext cx="500697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63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3863"/>
                </a:solidFill>
                <a:latin typeface="Calibri"/>
                <a:cs typeface="Calibri"/>
              </a:rPr>
              <a:t>Організації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заклади</a:t>
            </a:r>
            <a:r>
              <a:rPr sz="2400" spc="-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освіти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науково-дослідні</a:t>
            </a:r>
            <a:r>
              <a:rPr sz="2400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установи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1F3863"/>
                </a:solidFill>
                <a:latin typeface="Calibri"/>
                <a:cs typeface="Calibri"/>
              </a:rPr>
              <a:t>академічні,</a:t>
            </a:r>
            <a:r>
              <a:rPr sz="2400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професійні, </a:t>
            </a:r>
            <a:r>
              <a:rPr sz="2400" spc="-15" dirty="0">
                <a:solidFill>
                  <a:srgbClr val="1F3863"/>
                </a:solidFill>
                <a:latin typeface="Calibri"/>
                <a:cs typeface="Calibri"/>
              </a:rPr>
              <a:t>студентські,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400" spc="-20" dirty="0">
                <a:solidFill>
                  <a:srgbClr val="1F3863"/>
                </a:solidFill>
                <a:latin typeface="Calibri"/>
                <a:cs typeface="Calibri"/>
              </a:rPr>
              <a:t>молодіжні</a:t>
            </a:r>
            <a:r>
              <a:rPr sz="2400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та</a:t>
            </a:r>
            <a:r>
              <a:rPr sz="2400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інші</a:t>
            </a:r>
            <a:r>
              <a:rPr sz="2400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об’єднання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молодіжні</a:t>
            </a:r>
            <a:r>
              <a:rPr sz="2400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організації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креативні</a:t>
            </a:r>
            <a:r>
              <a:rPr sz="2400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індустрії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органи</a:t>
            </a:r>
            <a:r>
              <a:rPr sz="2400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державної</a:t>
            </a:r>
            <a:r>
              <a:rPr sz="24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влади</a:t>
            </a:r>
            <a:endParaRPr sz="2400">
              <a:latin typeface="Calibri"/>
              <a:cs typeface="Calibri"/>
            </a:endParaRPr>
          </a:p>
          <a:p>
            <a:pPr marL="354965" marR="65405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державні та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приватні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підприємства </a:t>
            </a:r>
            <a:r>
              <a:rPr sz="2400" spc="-5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та</a:t>
            </a:r>
            <a:r>
              <a:rPr sz="2400" spc="-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інші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72734" y="1979167"/>
            <a:ext cx="434657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96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3863"/>
                </a:solidFill>
                <a:latin typeface="Calibri"/>
                <a:cs typeface="Calibri"/>
              </a:rPr>
              <a:t>Індивідуальні</a:t>
            </a:r>
            <a:r>
              <a:rPr sz="2400" b="1" dirty="0">
                <a:solidFill>
                  <a:srgbClr val="1F3863"/>
                </a:solidFill>
                <a:latin typeface="Calibri"/>
                <a:cs typeface="Calibri"/>
              </a:rPr>
              <a:t> особи</a:t>
            </a:r>
            <a:endParaRPr sz="2400">
              <a:latin typeface="Calibri"/>
              <a:cs typeface="Calibri"/>
            </a:endParaRPr>
          </a:p>
          <a:p>
            <a:pPr marL="103505" marR="5080" indent="-91440">
              <a:lnSpc>
                <a:spcPct val="100000"/>
              </a:lnSpc>
              <a:buFont typeface="Arial MT"/>
              <a:buChar char="•"/>
              <a:tabLst>
                <a:tab pos="187960" algn="l"/>
              </a:tabLst>
            </a:pP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студенти:</a:t>
            </a:r>
            <a:r>
              <a:rPr sz="2400" spc="-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(молодші)</a:t>
            </a:r>
            <a:r>
              <a:rPr sz="2400" spc="-5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бакалаври, </a:t>
            </a:r>
            <a:r>
              <a:rPr sz="2400" spc="-5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магістри;</a:t>
            </a:r>
            <a:r>
              <a:rPr sz="2400" spc="-5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аспіранти,</a:t>
            </a:r>
            <a:r>
              <a:rPr sz="24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випускники</a:t>
            </a:r>
            <a:endParaRPr sz="240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buFont typeface="Arial MT"/>
              <a:buChar char="•"/>
              <a:tabLst>
                <a:tab pos="187960" algn="l"/>
              </a:tabLst>
            </a:pP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працівники</a:t>
            </a:r>
            <a:r>
              <a:rPr sz="24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закладів</a:t>
            </a:r>
            <a:r>
              <a:rPr sz="2400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освіти</a:t>
            </a:r>
            <a:endParaRPr sz="240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buFont typeface="Arial MT"/>
              <a:buChar char="•"/>
              <a:tabLst>
                <a:tab pos="187960" algn="l"/>
              </a:tabLst>
            </a:pP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дослідники</a:t>
            </a:r>
            <a:endParaRPr sz="240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buFont typeface="Arial MT"/>
              <a:buChar char="•"/>
              <a:tabLst>
                <a:tab pos="187960" algn="l"/>
              </a:tabLst>
            </a:pP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молоді</a:t>
            </a:r>
            <a:r>
              <a:rPr sz="24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фахівці</a:t>
            </a:r>
            <a:endParaRPr sz="240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buFont typeface="Arial MT"/>
              <a:buChar char="•"/>
              <a:tabLst>
                <a:tab pos="187960" algn="l"/>
              </a:tabLst>
            </a:pP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молодіжні</a:t>
            </a:r>
            <a:r>
              <a:rPr sz="24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лідери</a:t>
            </a:r>
            <a:r>
              <a:rPr sz="2400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і</a:t>
            </a:r>
            <a:r>
              <a:rPr sz="2400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працівники</a:t>
            </a:r>
            <a:endParaRPr sz="240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7960" algn="l"/>
              </a:tabLst>
            </a:pP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волонтери</a:t>
            </a:r>
            <a:endParaRPr sz="240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buFont typeface="Arial MT"/>
              <a:buChar char="•"/>
              <a:tabLst>
                <a:tab pos="187960" algn="l"/>
              </a:tabLst>
            </a:pP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та</a:t>
            </a:r>
            <a:r>
              <a:rPr sz="2400" spc="-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інші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6167" y="1065021"/>
            <a:ext cx="98659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E5496"/>
                </a:solidFill>
                <a:latin typeface="Calibri"/>
                <a:cs typeface="Calibri"/>
              </a:rPr>
              <a:t>Організації подають</a:t>
            </a:r>
            <a:r>
              <a:rPr sz="2400" b="1" spc="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проєкти</a:t>
            </a:r>
            <a:r>
              <a:rPr sz="2400" b="1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E5496"/>
                </a:solidFill>
                <a:latin typeface="Calibri"/>
                <a:cs typeface="Calibri"/>
              </a:rPr>
              <a:t>на </a:t>
            </a: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конкурси</a:t>
            </a:r>
            <a:r>
              <a:rPr sz="2400" b="1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–</a:t>
            </a:r>
            <a:r>
              <a:rPr sz="2400" b="1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E5496"/>
                </a:solidFill>
                <a:latin typeface="Calibri"/>
                <a:cs typeface="Calibri"/>
              </a:rPr>
              <a:t>створюють</a:t>
            </a:r>
            <a:r>
              <a:rPr sz="2400" b="1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можливості!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2E5496"/>
                </a:solidFill>
                <a:latin typeface="Calibri"/>
                <a:cs typeface="Calibri"/>
              </a:rPr>
              <a:t>Індивідуальні</a:t>
            </a:r>
            <a:r>
              <a:rPr sz="2400" b="1" spc="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особи</a:t>
            </a:r>
            <a:r>
              <a:rPr sz="2400" b="1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E5496"/>
                </a:solidFill>
                <a:latin typeface="Calibri"/>
                <a:cs typeface="Calibri"/>
              </a:rPr>
              <a:t>подають</a:t>
            </a: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E5496"/>
                </a:solidFill>
                <a:latin typeface="Calibri"/>
                <a:cs typeface="Calibri"/>
              </a:rPr>
              <a:t>на</a:t>
            </a: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E5496"/>
                </a:solidFill>
                <a:latin typeface="Calibri"/>
                <a:cs typeface="Calibri"/>
              </a:rPr>
              <a:t>конкурси</a:t>
            </a:r>
            <a:r>
              <a:rPr sz="2400" b="1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за</a:t>
            </a:r>
            <a:r>
              <a:rPr sz="2400" b="1" spc="-5" dirty="0">
                <a:solidFill>
                  <a:srgbClr val="2E5496"/>
                </a:solidFill>
                <a:latin typeface="Calibri"/>
                <a:cs typeface="Calibri"/>
              </a:rPr>
              <a:t> створеними </a:t>
            </a: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можливостями!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" y="6326123"/>
            <a:ext cx="1752600" cy="3505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2304" y="6326123"/>
            <a:ext cx="1816607" cy="35052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09648" y="307670"/>
            <a:ext cx="56432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" dirty="0">
                <a:solidFill>
                  <a:srgbClr val="001F5F"/>
                </a:solidFill>
              </a:rPr>
              <a:t>Де</a:t>
            </a:r>
            <a:r>
              <a:rPr sz="4800" spc="-35" dirty="0">
                <a:solidFill>
                  <a:srgbClr val="001F5F"/>
                </a:solidFill>
              </a:rPr>
              <a:t> </a:t>
            </a:r>
            <a:r>
              <a:rPr sz="4800" dirty="0">
                <a:solidFill>
                  <a:srgbClr val="001F5F"/>
                </a:solidFill>
              </a:rPr>
              <a:t>та</a:t>
            </a:r>
            <a:r>
              <a:rPr sz="4800" spc="-10" dirty="0">
                <a:solidFill>
                  <a:srgbClr val="001F5F"/>
                </a:solidFill>
              </a:rPr>
              <a:t> </a:t>
            </a:r>
            <a:r>
              <a:rPr sz="4800" spc="-5" dirty="0">
                <a:solidFill>
                  <a:srgbClr val="001F5F"/>
                </a:solidFill>
              </a:rPr>
              <a:t>які</a:t>
            </a:r>
            <a:r>
              <a:rPr sz="4800" spc="-45" dirty="0">
                <a:solidFill>
                  <a:srgbClr val="001F5F"/>
                </a:solidFill>
              </a:rPr>
              <a:t> </a:t>
            </a:r>
            <a:r>
              <a:rPr sz="4800" spc="-10" dirty="0">
                <a:solidFill>
                  <a:srgbClr val="001F5F"/>
                </a:solidFill>
              </a:rPr>
              <a:t>документи?</a:t>
            </a:r>
            <a:endParaRPr sz="480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8680" y="434340"/>
            <a:ext cx="656844" cy="6568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40232" y="1273251"/>
            <a:ext cx="11424285" cy="4973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212A35"/>
              </a:buClr>
              <a:buFont typeface="Arial MT"/>
              <a:buChar char="•"/>
              <a:tabLst>
                <a:tab pos="241300" algn="l"/>
              </a:tabLst>
            </a:pPr>
            <a:r>
              <a:rPr sz="32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Портал</a:t>
            </a:r>
            <a:r>
              <a:rPr sz="3200" b="1" spc="-35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3200" b="1" dirty="0">
                <a:solidFill>
                  <a:srgbClr val="212A35"/>
                </a:solidFill>
                <a:latin typeface="Calibri"/>
                <a:cs typeface="Calibri"/>
              </a:rPr>
              <a:t>Програми</a:t>
            </a:r>
            <a:r>
              <a:rPr sz="3200" b="1" spc="-3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212A35"/>
                </a:solidFill>
                <a:latin typeface="Calibri"/>
                <a:cs typeface="Calibri"/>
              </a:rPr>
              <a:t>ЄС</a:t>
            </a:r>
            <a:r>
              <a:rPr sz="3200" b="1" spc="-10" dirty="0">
                <a:solidFill>
                  <a:srgbClr val="212A35"/>
                </a:solidFill>
                <a:latin typeface="Calibri"/>
                <a:cs typeface="Calibri"/>
              </a:rPr>
              <a:t> Еразмус+</a:t>
            </a:r>
            <a:endParaRPr sz="32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460"/>
              </a:lnSpc>
              <a:spcBef>
                <a:spcPts val="540"/>
              </a:spcBef>
              <a:buClr>
                <a:srgbClr val="212A35"/>
              </a:buClr>
              <a:buFont typeface="Arial MT"/>
              <a:buChar char="•"/>
              <a:tabLst>
                <a:tab pos="241300" algn="l"/>
              </a:tabLst>
            </a:pPr>
            <a:r>
              <a:rPr sz="32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Портал</a:t>
            </a:r>
            <a:r>
              <a:rPr sz="3200" b="1" dirty="0">
                <a:solidFill>
                  <a:srgbClr val="0462C1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3200" b="1" spc="-5" dirty="0">
                <a:solidFill>
                  <a:srgbClr val="212A35"/>
                </a:solidFill>
                <a:latin typeface="Calibri"/>
                <a:cs typeface="Calibri"/>
              </a:rPr>
              <a:t>Виконавчого </a:t>
            </a:r>
            <a:r>
              <a:rPr sz="3200" b="1" spc="-10" dirty="0">
                <a:solidFill>
                  <a:srgbClr val="212A35"/>
                </a:solidFill>
                <a:latin typeface="Calibri"/>
                <a:cs typeface="Calibri"/>
              </a:rPr>
              <a:t>агентства </a:t>
            </a:r>
            <a:r>
              <a:rPr sz="3200" b="1" dirty="0">
                <a:solidFill>
                  <a:srgbClr val="212A35"/>
                </a:solidFill>
                <a:latin typeface="Calibri"/>
                <a:cs typeface="Calibri"/>
              </a:rPr>
              <a:t>з </a:t>
            </a:r>
            <a:r>
              <a:rPr sz="3200" b="1" spc="-5" dirty="0">
                <a:solidFill>
                  <a:srgbClr val="212A35"/>
                </a:solidFill>
                <a:latin typeface="Calibri"/>
                <a:cs typeface="Calibri"/>
              </a:rPr>
              <a:t>питань </a:t>
            </a:r>
            <a:r>
              <a:rPr sz="3200" b="1" dirty="0">
                <a:solidFill>
                  <a:srgbClr val="212A35"/>
                </a:solidFill>
                <a:latin typeface="Calibri"/>
                <a:cs typeface="Calibri"/>
              </a:rPr>
              <a:t>освіти, </a:t>
            </a:r>
            <a:r>
              <a:rPr sz="3200" b="1" spc="-15" dirty="0">
                <a:solidFill>
                  <a:srgbClr val="212A35"/>
                </a:solidFill>
                <a:latin typeface="Calibri"/>
                <a:cs typeface="Calibri"/>
              </a:rPr>
              <a:t>аудіовізуальних </a:t>
            </a:r>
            <a:r>
              <a:rPr sz="3200" b="1" spc="-71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212A35"/>
                </a:solidFill>
                <a:latin typeface="Calibri"/>
                <a:cs typeface="Calibri"/>
              </a:rPr>
              <a:t>засобів</a:t>
            </a:r>
            <a:r>
              <a:rPr sz="3200" b="1" spc="-3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212A35"/>
                </a:solidFill>
                <a:latin typeface="Calibri"/>
                <a:cs typeface="Calibri"/>
              </a:rPr>
              <a:t>та </a:t>
            </a:r>
            <a:r>
              <a:rPr sz="3200" b="1" spc="-30" dirty="0">
                <a:solidFill>
                  <a:srgbClr val="212A35"/>
                </a:solidFill>
                <a:latin typeface="Calibri"/>
                <a:cs typeface="Calibri"/>
              </a:rPr>
              <a:t>культури</a:t>
            </a:r>
            <a:endParaRPr sz="3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b="1" dirty="0">
                <a:solidFill>
                  <a:srgbClr val="212A35"/>
                </a:solidFill>
                <a:latin typeface="Calibri"/>
                <a:cs typeface="Calibri"/>
              </a:rPr>
              <a:t>Портали</a:t>
            </a:r>
            <a:r>
              <a:rPr sz="3200" b="1" spc="-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212A35"/>
                </a:solidFill>
                <a:latin typeface="Calibri"/>
                <a:cs typeface="Calibri"/>
              </a:rPr>
              <a:t>Національних</a:t>
            </a:r>
            <a:r>
              <a:rPr sz="3200" b="1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2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агентств</a:t>
            </a:r>
            <a:r>
              <a:rPr sz="3200" b="1" spc="-5" dirty="0">
                <a:solidFill>
                  <a:srgbClr val="0462C1"/>
                </a:solidFill>
                <a:latin typeface="Calibri"/>
                <a:cs typeface="Calibri"/>
                <a:hlinkClick r:id="rId7"/>
              </a:rPr>
              <a:t> </a:t>
            </a:r>
            <a:r>
              <a:rPr sz="3200" b="1" dirty="0">
                <a:solidFill>
                  <a:srgbClr val="212A35"/>
                </a:solidFill>
                <a:latin typeface="Calibri"/>
                <a:cs typeface="Calibri"/>
              </a:rPr>
              <a:t>і</a:t>
            </a:r>
            <a:r>
              <a:rPr sz="3200" b="1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2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офісів</a:t>
            </a:r>
            <a:r>
              <a:rPr sz="3200" b="1" spc="-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212A35"/>
                </a:solidFill>
                <a:latin typeface="Calibri"/>
                <a:cs typeface="Calibri"/>
              </a:rPr>
              <a:t>Еразмус+</a:t>
            </a:r>
            <a:endParaRPr sz="3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b="1" spc="-15" dirty="0">
                <a:solidFill>
                  <a:srgbClr val="212A35"/>
                </a:solidFill>
                <a:latin typeface="Calibri"/>
                <a:cs typeface="Calibri"/>
              </a:rPr>
              <a:t>Керівництво</a:t>
            </a:r>
            <a:r>
              <a:rPr sz="3200" b="1" spc="1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212A35"/>
                </a:solidFill>
                <a:latin typeface="Calibri"/>
                <a:cs typeface="Calibri"/>
              </a:rPr>
              <a:t>до</a:t>
            </a:r>
            <a:r>
              <a:rPr sz="3200" b="1" spc="1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2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Програми</a:t>
            </a:r>
            <a:r>
              <a:rPr sz="3200" b="1" spc="-15" dirty="0">
                <a:solidFill>
                  <a:srgbClr val="0462C1"/>
                </a:solidFill>
                <a:latin typeface="Calibri"/>
                <a:cs typeface="Calibri"/>
                <a:hlinkClick r:id="rId9"/>
              </a:rPr>
              <a:t> </a:t>
            </a:r>
            <a:r>
              <a:rPr sz="3200" b="1" spc="-10" dirty="0">
                <a:solidFill>
                  <a:srgbClr val="212A35"/>
                </a:solidFill>
                <a:latin typeface="Calibri"/>
                <a:cs typeface="Calibri"/>
              </a:rPr>
              <a:t>Еразмус+</a:t>
            </a:r>
            <a:endParaRPr sz="3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b="1" spc="-15" dirty="0">
                <a:solidFill>
                  <a:srgbClr val="1F3863"/>
                </a:solidFill>
                <a:latin typeface="Calibri"/>
                <a:cs typeface="Calibri"/>
              </a:rPr>
              <a:t>Пакет</a:t>
            </a:r>
            <a:r>
              <a:rPr sz="3200" b="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1F3863"/>
                </a:solidFill>
                <a:latin typeface="Calibri"/>
                <a:cs typeface="Calibri"/>
              </a:rPr>
              <a:t>конкурсних</a:t>
            </a:r>
            <a:r>
              <a:rPr sz="3200" b="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1F3863"/>
                </a:solidFill>
                <a:latin typeface="Calibri"/>
                <a:cs typeface="Calibri"/>
              </a:rPr>
              <a:t>документів</a:t>
            </a:r>
            <a:r>
              <a:rPr sz="3200" b="1" spc="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1F3863"/>
                </a:solidFill>
                <a:latin typeface="Calibri"/>
                <a:cs typeface="Calibri"/>
              </a:rPr>
              <a:t>за</a:t>
            </a:r>
            <a:r>
              <a:rPr sz="3200" b="1" spc="-2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2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напрямами</a:t>
            </a:r>
            <a:r>
              <a:rPr sz="3200" b="1" spc="10" dirty="0">
                <a:solidFill>
                  <a:srgbClr val="0462C1"/>
                </a:solidFill>
                <a:latin typeface="Calibri"/>
                <a:cs typeface="Calibri"/>
                <a:hlinkClick r:id="rId10"/>
              </a:rPr>
              <a:t> </a:t>
            </a:r>
            <a:r>
              <a:rPr sz="3200" b="1" dirty="0">
                <a:solidFill>
                  <a:srgbClr val="1F3863"/>
                </a:solidFill>
                <a:latin typeface="Calibri"/>
                <a:cs typeface="Calibri"/>
              </a:rPr>
              <a:t>(он-лайн)</a:t>
            </a:r>
            <a:endParaRPr sz="3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1300" algn="l"/>
                <a:tab pos="5277485" algn="l"/>
              </a:tabLst>
            </a:pPr>
            <a:r>
              <a:rPr sz="3200" b="1" dirty="0">
                <a:solidFill>
                  <a:srgbClr val="1F3863"/>
                </a:solidFill>
                <a:latin typeface="Calibri"/>
                <a:cs typeface="Calibri"/>
              </a:rPr>
              <a:t>Онлайн</a:t>
            </a:r>
            <a:r>
              <a:rPr sz="3200" b="1" spc="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1F3863"/>
                </a:solidFill>
                <a:latin typeface="Calibri"/>
                <a:cs typeface="Calibri"/>
              </a:rPr>
              <a:t>аплікаційна</a:t>
            </a:r>
            <a:r>
              <a:rPr sz="3200" b="1" spc="-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1F3863"/>
                </a:solidFill>
                <a:latin typeface="Calibri"/>
                <a:cs typeface="Calibri"/>
              </a:rPr>
              <a:t>форма	</a:t>
            </a:r>
            <a:r>
              <a:rPr sz="3200" b="1" spc="-20" dirty="0">
                <a:solidFill>
                  <a:srgbClr val="1F3863"/>
                </a:solidFill>
                <a:latin typeface="Calibri"/>
                <a:cs typeface="Calibri"/>
              </a:rPr>
              <a:t>додатками</a:t>
            </a:r>
            <a:endParaRPr sz="3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b="1" dirty="0">
                <a:solidFill>
                  <a:srgbClr val="1F3863"/>
                </a:solidFill>
                <a:latin typeface="Calibri"/>
                <a:cs typeface="Calibri"/>
              </a:rPr>
              <a:t>Завантажити</a:t>
            </a:r>
            <a:r>
              <a:rPr sz="3200" b="1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1F3863"/>
                </a:solidFill>
                <a:latin typeface="Calibri"/>
                <a:cs typeface="Calibri"/>
              </a:rPr>
              <a:t>через</a:t>
            </a:r>
            <a:r>
              <a:rPr sz="3200" b="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1F3863"/>
                </a:solidFill>
                <a:latin typeface="Calibri"/>
                <a:cs typeface="Calibri"/>
              </a:rPr>
              <a:t>профіль організації</a:t>
            </a:r>
            <a:r>
              <a:rPr sz="3200" b="1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1F3863"/>
                </a:solidFill>
                <a:latin typeface="Calibri"/>
                <a:cs typeface="Calibri"/>
              </a:rPr>
              <a:t>на</a:t>
            </a:r>
            <a:r>
              <a:rPr sz="3200" b="1" spc="-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2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порталі </a:t>
            </a:r>
            <a:r>
              <a:rPr sz="32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учасників</a:t>
            </a:r>
            <a:endParaRPr sz="3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b="1" dirty="0">
                <a:solidFill>
                  <a:srgbClr val="1F3863"/>
                </a:solidFill>
                <a:latin typeface="Calibri"/>
                <a:cs typeface="Calibri"/>
              </a:rPr>
              <a:t>Заповнення</a:t>
            </a:r>
            <a:r>
              <a:rPr sz="3200" b="1" spc="-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1F3863"/>
                </a:solidFill>
                <a:latin typeface="Calibri"/>
                <a:cs typeface="Calibri"/>
              </a:rPr>
              <a:t>офлайн,</a:t>
            </a:r>
            <a:r>
              <a:rPr sz="3200" b="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1F3863"/>
                </a:solidFill>
                <a:latin typeface="Calibri"/>
                <a:cs typeface="Calibri"/>
              </a:rPr>
              <a:t>подання</a:t>
            </a:r>
            <a:r>
              <a:rPr sz="3200" b="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1F3863"/>
                </a:solidFill>
                <a:latin typeface="Calibri"/>
                <a:cs typeface="Calibri"/>
              </a:rPr>
              <a:t>заявником</a:t>
            </a:r>
            <a:r>
              <a:rPr sz="3200" b="1" dirty="0">
                <a:solidFill>
                  <a:srgbClr val="1F3863"/>
                </a:solidFill>
                <a:latin typeface="Calibri"/>
                <a:cs typeface="Calibri"/>
              </a:rPr>
              <a:t> онлайн</a:t>
            </a:r>
            <a:endParaRPr sz="3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b="1" spc="-5" dirty="0">
                <a:solidFill>
                  <a:srgbClr val="1F3863"/>
                </a:solidFill>
                <a:latin typeface="Calibri"/>
                <a:cs typeface="Calibri"/>
              </a:rPr>
              <a:t>Завантаження</a:t>
            </a:r>
            <a:r>
              <a:rPr sz="3200" b="1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1F3863"/>
                </a:solidFill>
                <a:latin typeface="Calibri"/>
                <a:cs typeface="Calibri"/>
              </a:rPr>
              <a:t>outcomes</a:t>
            </a:r>
            <a:r>
              <a:rPr sz="32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1F3863"/>
                </a:solidFill>
                <a:latin typeface="Calibri"/>
                <a:cs typeface="Calibri"/>
              </a:rPr>
              <a:t>на</a:t>
            </a:r>
            <a:r>
              <a:rPr sz="3200" b="1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2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порталі</a:t>
            </a:r>
            <a:r>
              <a:rPr sz="3200" b="1" spc="-5" dirty="0">
                <a:solidFill>
                  <a:srgbClr val="0462C1"/>
                </a:solidFill>
                <a:latin typeface="Calibri"/>
                <a:cs typeface="Calibri"/>
                <a:hlinkClick r:id="rId12"/>
              </a:rPr>
              <a:t> </a:t>
            </a:r>
            <a:r>
              <a:rPr sz="3200" b="1" spc="-25" dirty="0">
                <a:solidFill>
                  <a:srgbClr val="1F3863"/>
                </a:solidFill>
                <a:latin typeface="Calibri"/>
                <a:cs typeface="Calibri"/>
              </a:rPr>
              <a:t>результатів</a:t>
            </a:r>
            <a:r>
              <a:rPr sz="3200" b="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1F3863"/>
                </a:solidFill>
                <a:latin typeface="Calibri"/>
                <a:cs typeface="Calibri"/>
              </a:rPr>
              <a:t>проєктів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112" y="170687"/>
            <a:ext cx="835152" cy="8351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2686" y="134492"/>
            <a:ext cx="53409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5" dirty="0">
                <a:solidFill>
                  <a:srgbClr val="001F5F"/>
                </a:solidFill>
              </a:rPr>
              <a:t>До</a:t>
            </a:r>
            <a:r>
              <a:rPr sz="4800" spc="-30" dirty="0">
                <a:solidFill>
                  <a:srgbClr val="001F5F"/>
                </a:solidFill>
              </a:rPr>
              <a:t> </a:t>
            </a:r>
            <a:r>
              <a:rPr sz="4800" spc="-35" dirty="0">
                <a:solidFill>
                  <a:srgbClr val="001F5F"/>
                </a:solidFill>
              </a:rPr>
              <a:t>кого</a:t>
            </a:r>
            <a:r>
              <a:rPr sz="4800" spc="-45" dirty="0">
                <a:solidFill>
                  <a:srgbClr val="001F5F"/>
                </a:solidFill>
              </a:rPr>
              <a:t> </a:t>
            </a:r>
            <a:r>
              <a:rPr sz="4800" spc="-5" dirty="0">
                <a:solidFill>
                  <a:srgbClr val="001F5F"/>
                </a:solidFill>
              </a:rPr>
              <a:t>звертатись?</a:t>
            </a:r>
            <a:endParaRPr sz="4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480" y="6326123"/>
            <a:ext cx="1752600" cy="3505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52304" y="6326123"/>
            <a:ext cx="1816607" cy="3505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7832" y="751687"/>
            <a:ext cx="10998835" cy="422936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Wingdings"/>
              <a:buChar char=""/>
              <a:tabLst>
                <a:tab pos="355600" algn="l"/>
              </a:tabLst>
            </a:pP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Національні</a:t>
            </a:r>
            <a:r>
              <a:rPr sz="32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агентства</a:t>
            </a:r>
            <a:r>
              <a:rPr sz="3200" spc="-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2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Еразмус+</a:t>
            </a:r>
            <a:r>
              <a:rPr sz="32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32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в країнах-членах Програми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</a:tabLst>
            </a:pP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Національні</a:t>
            </a:r>
            <a:r>
              <a:rPr sz="32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Еразмус+</a:t>
            </a:r>
            <a:r>
              <a:rPr sz="3200" spc="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2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офіси та</a:t>
            </a:r>
            <a:r>
              <a:rPr sz="3200" u="heavy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32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команди</a:t>
            </a:r>
            <a:r>
              <a:rPr sz="32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експертів</a:t>
            </a:r>
            <a:endParaRPr sz="3200" dirty="0">
              <a:latin typeface="Calibri"/>
              <a:cs typeface="Calibri"/>
            </a:endParaRPr>
          </a:p>
          <a:p>
            <a:pPr marL="299085" marR="373380" indent="-287020">
              <a:lnSpc>
                <a:spcPct val="100000"/>
              </a:lnSpc>
              <a:spcBef>
                <a:spcPts val="1210"/>
              </a:spcBef>
              <a:buClr>
                <a:srgbClr val="001F5F"/>
              </a:buClr>
              <a:buFont typeface="Arial MT"/>
              <a:buChar char="•"/>
              <a:tabLst>
                <a:tab pos="299720" algn="l"/>
              </a:tabLst>
            </a:pPr>
            <a:r>
              <a:rPr sz="30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Представництво</a:t>
            </a:r>
            <a:r>
              <a:rPr sz="30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30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ЄС</a:t>
            </a:r>
            <a:r>
              <a:rPr sz="30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в </a:t>
            </a:r>
            <a:r>
              <a:rPr sz="30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Україні</a:t>
            </a:r>
            <a:r>
              <a:rPr sz="3000" spc="5" dirty="0">
                <a:solidFill>
                  <a:srgbClr val="0462C1"/>
                </a:solidFill>
                <a:latin typeface="Calibri"/>
                <a:cs typeface="Calibri"/>
                <a:hlinkClick r:id="rId7"/>
              </a:rPr>
              <a:t> </a:t>
            </a:r>
            <a:r>
              <a:rPr sz="3000" dirty="0">
                <a:solidFill>
                  <a:srgbClr val="1F3863"/>
                </a:solidFill>
                <a:latin typeface="Calibri"/>
                <a:cs typeface="Calibri"/>
              </a:rPr>
              <a:t>та</a:t>
            </a:r>
            <a:r>
              <a:rPr sz="300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000" u="heavy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мережа</a:t>
            </a:r>
            <a:r>
              <a:rPr sz="30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30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інформаційних</a:t>
            </a:r>
            <a:r>
              <a:rPr sz="3000" u="heavy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30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центрів</a:t>
            </a:r>
            <a:r>
              <a:rPr sz="3000" spc="-10" dirty="0">
                <a:solidFill>
                  <a:srgbClr val="1F3863"/>
                </a:solidFill>
                <a:latin typeface="Calibri"/>
                <a:cs typeface="Calibri"/>
              </a:rPr>
              <a:t>, </a:t>
            </a:r>
            <a:r>
              <a:rPr sz="3000" spc="-6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1F3863"/>
                </a:solidFill>
                <a:latin typeface="Calibri"/>
                <a:cs typeface="Calibri"/>
              </a:rPr>
              <a:t>студентів</a:t>
            </a:r>
            <a:r>
              <a:rPr sz="3000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1F3863"/>
                </a:solidFill>
                <a:latin typeface="Calibri"/>
                <a:cs typeface="Calibri"/>
              </a:rPr>
              <a:t>та</a:t>
            </a:r>
            <a:r>
              <a:rPr sz="3000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0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випускників</a:t>
            </a:r>
            <a:r>
              <a:rPr sz="3000" spc="-5" dirty="0">
                <a:solidFill>
                  <a:srgbClr val="1F3863"/>
                </a:solidFill>
                <a:latin typeface="Calibri"/>
                <a:cs typeface="Calibri"/>
              </a:rPr>
              <a:t>,</a:t>
            </a:r>
            <a:r>
              <a:rPr sz="3000" spc="-10" dirty="0">
                <a:solidFill>
                  <a:srgbClr val="1F3863"/>
                </a:solidFill>
                <a:latin typeface="Calibri"/>
                <a:cs typeface="Calibri"/>
              </a:rPr>
              <a:t> Erasmus</a:t>
            </a:r>
            <a:r>
              <a:rPr sz="3000" spc="-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1F3863"/>
                </a:solidFill>
                <a:latin typeface="Calibri"/>
                <a:cs typeface="Calibri"/>
              </a:rPr>
              <a:t>Mundus</a:t>
            </a:r>
            <a:r>
              <a:rPr sz="3000" spc="-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1F3863"/>
                </a:solidFill>
                <a:latin typeface="Calibri"/>
                <a:cs typeface="Calibri"/>
              </a:rPr>
              <a:t>Alumni</a:t>
            </a:r>
            <a:r>
              <a:rPr sz="3000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1F3863"/>
                </a:solidFill>
                <a:latin typeface="Calibri"/>
                <a:cs typeface="Calibri"/>
              </a:rPr>
              <a:t>-</a:t>
            </a:r>
            <a:r>
              <a:rPr sz="3000" spc="-1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0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Ukraine</a:t>
            </a:r>
            <a:endParaRPr sz="3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lr>
                <a:srgbClr val="001F5F"/>
              </a:buClr>
              <a:buFont typeface="Arial MT"/>
              <a:buChar char="•"/>
              <a:tabLst>
                <a:tab pos="299720" algn="l"/>
              </a:tabLst>
            </a:pPr>
            <a:r>
              <a:rPr sz="30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Еразмус</a:t>
            </a:r>
            <a:r>
              <a:rPr sz="30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 координатори</a:t>
            </a:r>
            <a:r>
              <a:rPr sz="3000" u="heavy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sz="30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та</a:t>
            </a:r>
            <a:r>
              <a:rPr sz="30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sz="30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офіси </a:t>
            </a:r>
            <a:r>
              <a:rPr sz="30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міжнародного</a:t>
            </a:r>
            <a:r>
              <a:rPr sz="3000" spc="35" dirty="0">
                <a:solidFill>
                  <a:srgbClr val="0462C1"/>
                </a:solidFill>
                <a:latin typeface="Calibri"/>
                <a:cs typeface="Calibri"/>
                <a:hlinkClick r:id="rId11"/>
              </a:rPr>
              <a:t> </a:t>
            </a:r>
            <a:r>
              <a:rPr sz="3000" spc="-10" dirty="0">
                <a:solidFill>
                  <a:srgbClr val="1F3863"/>
                </a:solidFill>
                <a:latin typeface="Calibri"/>
                <a:cs typeface="Calibri"/>
              </a:rPr>
              <a:t>співробітництва</a:t>
            </a:r>
            <a:endParaRPr sz="3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lr>
                <a:srgbClr val="001F5F"/>
              </a:buClr>
              <a:buFont typeface="Arial MT"/>
              <a:buChar char="•"/>
              <a:tabLst>
                <a:tab pos="299720" algn="l"/>
              </a:tabLst>
            </a:pPr>
            <a:r>
              <a:rPr sz="3000" spc="-15" dirty="0">
                <a:solidFill>
                  <a:srgbClr val="1F3863"/>
                </a:solidFill>
                <a:latin typeface="Calibri"/>
                <a:cs typeface="Calibri"/>
              </a:rPr>
              <a:t>European</a:t>
            </a:r>
            <a:r>
              <a:rPr sz="3000" spc="-10" dirty="0">
                <a:solidFill>
                  <a:srgbClr val="1F3863"/>
                </a:solidFill>
                <a:latin typeface="Calibri"/>
                <a:cs typeface="Calibri"/>
              </a:rPr>
              <a:t> Students</a:t>
            </a:r>
            <a:r>
              <a:rPr sz="3000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1F3863"/>
                </a:solidFill>
                <a:latin typeface="Calibri"/>
                <a:cs typeface="Calibri"/>
              </a:rPr>
              <a:t>Network</a:t>
            </a:r>
            <a:r>
              <a:rPr sz="3000" spc="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1F3863"/>
                </a:solidFill>
                <a:latin typeface="Calibri"/>
                <a:cs typeface="Calibri"/>
              </a:rPr>
              <a:t>–</a:t>
            </a:r>
            <a:r>
              <a:rPr sz="3000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0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ESN </a:t>
            </a:r>
            <a:r>
              <a:rPr sz="30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-</a:t>
            </a:r>
            <a:r>
              <a:rPr sz="30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sz="3000" u="heavy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Kyiv</a:t>
            </a:r>
            <a:endParaRPr sz="3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lr>
                <a:srgbClr val="001F5F"/>
              </a:buClr>
              <a:buFont typeface="Arial MT"/>
              <a:buChar char="•"/>
              <a:tabLst>
                <a:tab pos="299720" algn="l"/>
              </a:tabLst>
            </a:pPr>
            <a:r>
              <a:rPr sz="3000" u="heavy" spc="-15" dirty="0" err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3"/>
              </a:rPr>
              <a:t>EuroDesk</a:t>
            </a:r>
            <a:r>
              <a:rPr sz="30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3"/>
              </a:rPr>
              <a:t> </a:t>
            </a:r>
            <a:r>
              <a:rPr lang="x-none" sz="3000" u="heavy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3"/>
              </a:rPr>
              <a:t>–</a:t>
            </a:r>
            <a:r>
              <a:rPr sz="3000" u="heavy" spc="-30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3"/>
              </a:rPr>
              <a:t> </a:t>
            </a:r>
            <a:r>
              <a:rPr sz="30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3"/>
              </a:rPr>
              <a:t>Ukraine</a:t>
            </a:r>
            <a:endParaRPr sz="3000" dirty="0">
              <a:latin typeface="Calibri"/>
              <a:cs typeface="Calibri"/>
            </a:endParaRPr>
          </a:p>
          <a:p>
            <a:pPr marL="299085" indent="-287020">
              <a:lnSpc>
                <a:spcPts val="3595"/>
              </a:lnSpc>
              <a:buClr>
                <a:srgbClr val="001F5F"/>
              </a:buClr>
              <a:buFont typeface="Arial MT"/>
              <a:buChar char="•"/>
              <a:tabLst>
                <a:tab pos="299720" algn="l"/>
              </a:tabLst>
            </a:pPr>
            <a:endParaRPr sz="3000" spc="-5" dirty="0">
              <a:solidFill>
                <a:srgbClr val="1F3863"/>
              </a:solidFill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681971" y="3506723"/>
            <a:ext cx="934212" cy="9342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" y="6326123"/>
            <a:ext cx="1752600" cy="3505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9911" y="6243828"/>
            <a:ext cx="1818132" cy="35052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1577" y="141223"/>
            <a:ext cx="901509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5" dirty="0">
                <a:solidFill>
                  <a:srgbClr val="001F5F"/>
                </a:solidFill>
              </a:rPr>
              <a:t>Де</a:t>
            </a:r>
            <a:r>
              <a:rPr sz="4600" spc="-10" dirty="0">
                <a:solidFill>
                  <a:srgbClr val="001F5F"/>
                </a:solidFill>
              </a:rPr>
              <a:t> </a:t>
            </a:r>
            <a:r>
              <a:rPr sz="4600" spc="-20" dirty="0">
                <a:solidFill>
                  <a:srgbClr val="001F5F"/>
                </a:solidFill>
              </a:rPr>
              <a:t>шукати</a:t>
            </a:r>
            <a:r>
              <a:rPr sz="4600" spc="30" dirty="0">
                <a:solidFill>
                  <a:srgbClr val="001F5F"/>
                </a:solidFill>
              </a:rPr>
              <a:t> </a:t>
            </a:r>
            <a:r>
              <a:rPr sz="4600" spc="-10" dirty="0">
                <a:solidFill>
                  <a:srgbClr val="001F5F"/>
                </a:solidFill>
              </a:rPr>
              <a:t>натхнення</a:t>
            </a:r>
            <a:r>
              <a:rPr sz="4600" spc="20" dirty="0">
                <a:solidFill>
                  <a:srgbClr val="001F5F"/>
                </a:solidFill>
              </a:rPr>
              <a:t> </a:t>
            </a:r>
            <a:r>
              <a:rPr sz="4600" spc="-5" dirty="0">
                <a:solidFill>
                  <a:srgbClr val="001F5F"/>
                </a:solidFill>
              </a:rPr>
              <a:t>та</a:t>
            </a:r>
            <a:r>
              <a:rPr sz="4600" spc="5" dirty="0">
                <a:solidFill>
                  <a:srgbClr val="001F5F"/>
                </a:solidFill>
              </a:rPr>
              <a:t> </a:t>
            </a:r>
            <a:r>
              <a:rPr sz="4600" spc="-5" dirty="0">
                <a:solidFill>
                  <a:srgbClr val="001F5F"/>
                </a:solidFill>
              </a:rPr>
              <a:t>партнерів?</a:t>
            </a:r>
            <a:endParaRPr sz="460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4988" y="231647"/>
            <a:ext cx="711708" cy="7132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25907" y="889203"/>
            <a:ext cx="998156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Success</a:t>
            </a:r>
            <a:r>
              <a:rPr sz="28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stories</a:t>
            </a:r>
            <a:r>
              <a:rPr sz="28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videos</a:t>
            </a:r>
            <a:r>
              <a:rPr sz="28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e.g.</a:t>
            </a:r>
            <a:r>
              <a:rPr sz="2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NEO</a:t>
            </a:r>
            <a:r>
              <a:rPr sz="2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events,</a:t>
            </a:r>
            <a:r>
              <a:rPr sz="2800" spc="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Erasmus+</a:t>
            </a:r>
            <a:r>
              <a:rPr sz="2800" u="heavy" spc="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2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portal</a:t>
            </a:r>
            <a:r>
              <a:rPr sz="2800" u="heavy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etc.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Стратегії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розвитку</a:t>
            </a:r>
            <a:r>
              <a:rPr sz="28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(що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змінювати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і</a:t>
            </a:r>
            <a:r>
              <a:rPr sz="2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чого)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Міжінституційні</a:t>
            </a:r>
            <a:r>
              <a:rPr sz="2800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001F5F"/>
                </a:solidFill>
                <a:latin typeface="Calibri"/>
                <a:cs typeface="Calibri"/>
              </a:rPr>
              <a:t>угоди</a:t>
            </a:r>
            <a:r>
              <a:rPr sz="2800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про</a:t>
            </a:r>
            <a:r>
              <a:rPr sz="2800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співробітництво/</a:t>
            </a:r>
            <a:r>
              <a:rPr sz="2800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меморандуми</a:t>
            </a:r>
            <a:r>
              <a:rPr sz="2800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про </a:t>
            </a:r>
            <a:r>
              <a:rPr sz="2800" spc="-6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співпрацю</a:t>
            </a:r>
            <a:r>
              <a:rPr sz="28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тощо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5907" y="2597023"/>
            <a:ext cx="9598660" cy="343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Партнери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проєктів:</a:t>
            </a:r>
            <a:r>
              <a:rPr sz="28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поточних/минулих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Контакти</a:t>
            </a:r>
            <a:r>
              <a:rPr sz="2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від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студентів</a:t>
            </a:r>
            <a:r>
              <a:rPr sz="2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та</a:t>
            </a:r>
            <a:r>
              <a:rPr sz="2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працівників</a:t>
            </a:r>
            <a:r>
              <a:rPr sz="2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ЗВО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Семінари,</a:t>
            </a:r>
            <a:r>
              <a:rPr sz="2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конференції/спільні</a:t>
            </a:r>
            <a:r>
              <a:rPr sz="28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дослідження,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публікації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etc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Студенти,</a:t>
            </a:r>
            <a:r>
              <a:rPr sz="2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мережі</a:t>
            </a:r>
            <a:r>
              <a:rPr sz="28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випускників</a:t>
            </a:r>
            <a:r>
              <a:rPr sz="2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Ukrainian</a:t>
            </a:r>
            <a:r>
              <a:rPr sz="2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Ambassadors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Портал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 ЄС</a:t>
            </a:r>
            <a:r>
              <a:rPr sz="2800" spc="-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зареєстрованих</a:t>
            </a:r>
            <a:r>
              <a:rPr sz="28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організацій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Посольства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держав-членів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ЄС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та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інших країн</a:t>
            </a:r>
            <a:r>
              <a:rPr sz="2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світу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Пошук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партнерів</a:t>
            </a:r>
            <a:r>
              <a:rPr sz="28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(вебсайти</a:t>
            </a:r>
            <a:r>
              <a:rPr sz="2800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Національних</a:t>
            </a:r>
            <a:r>
              <a:rPr sz="2800" u="heavy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офісів</a:t>
            </a:r>
            <a:r>
              <a:rPr sz="2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2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Еразмус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+)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Пошук</a:t>
            </a:r>
            <a:r>
              <a:rPr sz="2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партнерів</a:t>
            </a:r>
            <a:r>
              <a:rPr sz="28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(вебсайти</a:t>
            </a:r>
            <a:r>
              <a:rPr sz="2800" spc="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Національних</a:t>
            </a:r>
            <a:r>
              <a:rPr sz="2800" u="heavy" spc="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2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агентств Еразмус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+)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485119" y="5362954"/>
            <a:ext cx="1706879" cy="14660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80447" y="2208276"/>
            <a:ext cx="2391918" cy="207035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119106" y="2539111"/>
            <a:ext cx="1640839" cy="14351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65430" marR="5080" indent="-253365">
              <a:lnSpc>
                <a:spcPts val="2700"/>
              </a:lnSpc>
              <a:spcBef>
                <a:spcPts val="434"/>
              </a:spcBef>
            </a:pPr>
            <a:r>
              <a:rPr sz="2500" b="1" spc="-5" dirty="0">
                <a:solidFill>
                  <a:srgbClr val="1F3863"/>
                </a:solidFill>
                <a:latin typeface="Calibri"/>
                <a:cs typeface="Calibri"/>
              </a:rPr>
              <a:t>Запитайте</a:t>
            </a:r>
            <a:r>
              <a:rPr sz="2500" b="1" spc="-8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1F3863"/>
                </a:solidFill>
                <a:latin typeface="Calibri"/>
                <a:cs typeface="Calibri"/>
              </a:rPr>
              <a:t>у </a:t>
            </a:r>
            <a:r>
              <a:rPr sz="2500" b="1" spc="-55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1F3863"/>
                </a:solidFill>
                <a:latin typeface="Calibri"/>
                <a:cs typeface="Calibri"/>
              </a:rPr>
              <a:t>Ваших </a:t>
            </a:r>
            <a:r>
              <a:rPr sz="2500" b="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500" b="1" spc="-25" dirty="0">
                <a:solidFill>
                  <a:srgbClr val="1F3863"/>
                </a:solidFill>
                <a:latin typeface="Calibri"/>
                <a:cs typeface="Calibri"/>
              </a:rPr>
              <a:t>колег</a:t>
            </a:r>
            <a:r>
              <a:rPr sz="2500" b="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1F3863"/>
                </a:solidFill>
                <a:latin typeface="Calibri"/>
                <a:cs typeface="Calibri"/>
              </a:rPr>
              <a:t>та</a:t>
            </a:r>
            <a:endParaRPr sz="2500">
              <a:latin typeface="Calibri"/>
              <a:cs typeface="Calibri"/>
            </a:endParaRPr>
          </a:p>
          <a:p>
            <a:pPr marL="32384">
              <a:lnSpc>
                <a:spcPts val="2660"/>
              </a:lnSpc>
            </a:pPr>
            <a:r>
              <a:rPr sz="2500" b="1" spc="-20" dirty="0">
                <a:solidFill>
                  <a:srgbClr val="1F3863"/>
                </a:solidFill>
                <a:latin typeface="Calibri"/>
                <a:cs typeface="Calibri"/>
              </a:rPr>
              <a:t>студентів!!!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" y="6326123"/>
            <a:ext cx="1752600" cy="3505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2304" y="6326123"/>
            <a:ext cx="1816607" cy="3505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4927" y="1053846"/>
            <a:ext cx="11546840" cy="5574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5600" algn="l"/>
              </a:tabLst>
            </a:pP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База</a:t>
            </a:r>
            <a:r>
              <a:rPr sz="3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ЄС</a:t>
            </a:r>
            <a:r>
              <a:rPr sz="3000" spc="-2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000" u="heavy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результатів</a:t>
            </a:r>
            <a:r>
              <a:rPr sz="30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30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проєктів</a:t>
            </a:r>
            <a:r>
              <a:rPr sz="3000" u="heavy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30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Еразмус+</a:t>
            </a:r>
            <a:r>
              <a:rPr sz="3000" spc="-20" dirty="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(як</a:t>
            </a:r>
            <a:r>
              <a:rPr sz="3000" spc="-2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0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шукати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База</a:t>
            </a:r>
            <a:r>
              <a:rPr sz="3000" spc="-2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0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проєктів</a:t>
            </a:r>
            <a:r>
              <a:rPr sz="3000" u="heavy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30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в </a:t>
            </a:r>
            <a:r>
              <a:rPr sz="30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Україні</a:t>
            </a:r>
            <a:r>
              <a:rPr sz="3000" spc="-20" dirty="0">
                <a:solidFill>
                  <a:srgbClr val="0462C1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(XL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файл,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Інформаційний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бюлетень</a:t>
            </a:r>
            <a:r>
              <a:rPr sz="3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та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 інші)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Проєкти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 з</a:t>
            </a:r>
            <a:r>
              <a:rPr sz="3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інтернаціоналізації</a:t>
            </a:r>
            <a:r>
              <a:rPr sz="3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5" dirty="0">
                <a:solidFill>
                  <a:srgbClr val="001F5F"/>
                </a:solidFill>
                <a:latin typeface="Calibri"/>
                <a:cs typeface="Calibri"/>
              </a:rPr>
              <a:t>e.g.</a:t>
            </a:r>
            <a:r>
              <a:rPr sz="3000" spc="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0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MILETUS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3000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0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C3QA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3000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0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UNIVIA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3000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0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PICASA</a:t>
            </a:r>
            <a:r>
              <a:rPr sz="3000" spc="-5" dirty="0">
                <a:solidFill>
                  <a:srgbClr val="0462C1"/>
                </a:solidFill>
                <a:latin typeface="Calibri"/>
                <a:cs typeface="Calibri"/>
                <a:hlinkClick r:id="rId10"/>
              </a:rPr>
              <a:t>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etc.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  <a:tab pos="2188845" algn="l"/>
              </a:tabLst>
            </a:pP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Портал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ЄС	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з</a:t>
            </a:r>
            <a:r>
              <a:rPr sz="3000" spc="-5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0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пошуку</a:t>
            </a:r>
            <a:r>
              <a:rPr sz="3000" u="heavy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sz="30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партнерів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ts val="3595"/>
              </a:lnSpc>
              <a:buFont typeface="Wingdings"/>
              <a:buChar char=""/>
              <a:tabLst>
                <a:tab pos="355600" algn="l"/>
              </a:tabLst>
            </a:pP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Презентації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сайті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001F5F"/>
                </a:solidFill>
                <a:latin typeface="Calibri"/>
                <a:cs typeface="Calibri"/>
              </a:rPr>
              <a:t>НЕО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Україні,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5" dirty="0">
                <a:solidFill>
                  <a:srgbClr val="001F5F"/>
                </a:solidFill>
                <a:latin typeface="Calibri"/>
                <a:cs typeface="Calibri"/>
              </a:rPr>
              <a:t>e.g.</a:t>
            </a:r>
            <a:r>
              <a:rPr sz="3000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0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NA-DAAD</a:t>
            </a:r>
            <a:r>
              <a:rPr sz="3000" spc="-2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300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0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3"/>
              </a:rPr>
              <a:t>NA-IE</a:t>
            </a:r>
            <a:r>
              <a:rPr sz="3000" spc="-25" dirty="0">
                <a:solidFill>
                  <a:srgbClr val="0462C1"/>
                </a:solidFill>
                <a:latin typeface="Calibri"/>
                <a:cs typeface="Calibri"/>
                <a:hlinkClick r:id="rId13"/>
              </a:rPr>
              <a:t>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etc.</a:t>
            </a:r>
            <a:endParaRPr sz="3000">
              <a:latin typeface="Calibri"/>
              <a:cs typeface="Calibri"/>
            </a:endParaRPr>
          </a:p>
          <a:p>
            <a:pPr marL="355600" marR="1111885" indent="-342900">
              <a:lnSpc>
                <a:spcPts val="3840"/>
              </a:lnSpc>
              <a:spcBef>
                <a:spcPts val="125"/>
              </a:spcBef>
              <a:buFont typeface="Wingdings"/>
              <a:buChar char=""/>
              <a:tabLst>
                <a:tab pos="355600" algn="l"/>
              </a:tabLst>
            </a:pP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Професійні</a:t>
            </a:r>
            <a:r>
              <a:rPr sz="32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мережі: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1F5F"/>
                </a:solidFill>
                <a:latin typeface="Calibri"/>
                <a:cs typeface="Calibri"/>
              </a:rPr>
              <a:t>e.g.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EU-</a:t>
            </a:r>
            <a:r>
              <a:rPr sz="32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4"/>
              </a:rPr>
              <a:t>platforms&amp;networks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3200" spc="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2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5"/>
              </a:rPr>
              <a:t>EUA</a:t>
            </a:r>
            <a:r>
              <a:rPr sz="3200" spc="-2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320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2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6"/>
              </a:rPr>
              <a:t>EAIE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3200" spc="-7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2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7"/>
              </a:rPr>
              <a:t>UNICA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3200" spc="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200" u="heavy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8"/>
              </a:rPr>
              <a:t>IAU</a:t>
            </a:r>
            <a:r>
              <a:rPr sz="3200" spc="-3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3200" spc="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2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9"/>
              </a:rPr>
              <a:t>GDLN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3200" spc="2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2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0"/>
              </a:rPr>
              <a:t>EDEN</a:t>
            </a:r>
            <a:r>
              <a:rPr sz="3200" spc="-5" dirty="0">
                <a:solidFill>
                  <a:srgbClr val="0462C1"/>
                </a:solidFill>
                <a:latin typeface="Calibri"/>
                <a:cs typeface="Calibri"/>
                <a:hlinkClick r:id="rId20"/>
              </a:rPr>
              <a:t>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etc.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ts val="3479"/>
              </a:lnSpc>
              <a:buFont typeface="Wingdings"/>
              <a:buChar char=""/>
              <a:tabLst>
                <a:tab pos="355600" algn="l"/>
              </a:tabLst>
            </a:pP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Європейський</a:t>
            </a:r>
            <a:r>
              <a:rPr sz="30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1F5F"/>
                </a:solidFill>
                <a:latin typeface="Calibri"/>
                <a:cs typeface="Calibri"/>
              </a:rPr>
              <a:t>молодіжний</a:t>
            </a:r>
            <a:r>
              <a:rPr sz="3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портал:</a:t>
            </a:r>
            <a:r>
              <a:rPr sz="3000" spc="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0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21"/>
              </a:rPr>
              <a:t>http://europa.eu/youth/eu_en</a:t>
            </a:r>
            <a:endParaRPr sz="3000">
              <a:latin typeface="Calibri Light"/>
              <a:cs typeface="Calibri Light"/>
            </a:endParaRPr>
          </a:p>
          <a:p>
            <a:pPr marL="355600" indent="-342900">
              <a:lnSpc>
                <a:spcPts val="3545"/>
              </a:lnSpc>
              <a:spcBef>
                <a:spcPts val="105"/>
              </a:spcBef>
              <a:buClr>
                <a:srgbClr val="0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30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2"/>
              </a:rPr>
              <a:t>YOUTH</a:t>
            </a:r>
            <a:r>
              <a:rPr sz="3000" u="heavy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2"/>
              </a:rPr>
              <a:t> </a:t>
            </a:r>
            <a:r>
              <a:rPr sz="30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2"/>
              </a:rPr>
              <a:t>WIKI</a:t>
            </a:r>
            <a:endParaRPr sz="3000">
              <a:latin typeface="Arial MT"/>
              <a:cs typeface="Arial MT"/>
            </a:endParaRPr>
          </a:p>
          <a:p>
            <a:pPr marL="469900" indent="-457200">
              <a:lnSpc>
                <a:spcPts val="3545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Еразмус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45" dirty="0">
                <a:solidFill>
                  <a:srgbClr val="001F5F"/>
                </a:solidFill>
                <a:latin typeface="Calibri"/>
                <a:cs typeface="Calibri"/>
              </a:rPr>
              <a:t>Toolkit</a:t>
            </a:r>
            <a:r>
              <a:rPr sz="30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30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3"/>
              </a:rPr>
              <a:t>http://erasmustoolkit.eu/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3000" spc="5" dirty="0">
                <a:solidFill>
                  <a:srgbClr val="B82D16"/>
                </a:solidFill>
                <a:latin typeface="Calibri"/>
                <a:cs typeface="Calibri"/>
              </a:rPr>
              <a:t>e.g.</a:t>
            </a:r>
            <a:r>
              <a:rPr sz="3000" spc="20" dirty="0">
                <a:solidFill>
                  <a:srgbClr val="B82D16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B82D16"/>
                </a:solidFill>
                <a:latin typeface="Calibri"/>
                <a:cs typeface="Calibri"/>
              </a:rPr>
              <a:t>Study</a:t>
            </a:r>
            <a:r>
              <a:rPr sz="3000" spc="15" dirty="0">
                <a:solidFill>
                  <a:srgbClr val="B82D1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B82D16"/>
                </a:solidFill>
                <a:latin typeface="Calibri"/>
                <a:cs typeface="Calibri"/>
              </a:rPr>
              <a:t>in</a:t>
            </a:r>
            <a:r>
              <a:rPr sz="3000" spc="5" dirty="0">
                <a:solidFill>
                  <a:srgbClr val="B82D16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B82D16"/>
                </a:solidFill>
                <a:latin typeface="Calibri"/>
                <a:cs typeface="Calibri"/>
              </a:rPr>
              <a:t>Europe</a:t>
            </a:r>
            <a:r>
              <a:rPr sz="3000" spc="15" dirty="0">
                <a:solidFill>
                  <a:srgbClr val="B82D16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B82D16"/>
                </a:solidFill>
                <a:latin typeface="Calibri"/>
                <a:cs typeface="Calibri"/>
              </a:rPr>
              <a:t>-</a:t>
            </a:r>
            <a:r>
              <a:rPr sz="3000" spc="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0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4"/>
              </a:rPr>
              <a:t>https://ec.europa.eu/education/study-in-europe/</a:t>
            </a:r>
            <a:endParaRPr sz="3000">
              <a:latin typeface="Calibri"/>
              <a:cs typeface="Calibri"/>
            </a:endParaRPr>
          </a:p>
          <a:p>
            <a:pPr marL="2528570" indent="-2516505">
              <a:lnSpc>
                <a:spcPct val="100000"/>
              </a:lnSpc>
              <a:buFont typeface="Wingdings"/>
              <a:buChar char=""/>
              <a:tabLst>
                <a:tab pos="2528570" algn="l"/>
                <a:tab pos="2529205" algn="l"/>
              </a:tabLst>
            </a:pPr>
            <a:r>
              <a:rPr sz="3000" spc="5" dirty="0">
                <a:solidFill>
                  <a:srgbClr val="B82D16"/>
                </a:solidFill>
                <a:latin typeface="Calibri"/>
                <a:cs typeface="Calibri"/>
              </a:rPr>
              <a:t>e.g.</a:t>
            </a:r>
            <a:r>
              <a:rPr sz="3000" spc="-1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0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5"/>
              </a:rPr>
              <a:t>www.studyinaustria.at</a:t>
            </a:r>
            <a:r>
              <a:rPr sz="3000" spc="-15" dirty="0">
                <a:solidFill>
                  <a:srgbClr val="B82D16"/>
                </a:solidFill>
                <a:latin typeface="Calibri"/>
                <a:cs typeface="Calibri"/>
              </a:rPr>
              <a:t>;</a:t>
            </a:r>
            <a:r>
              <a:rPr sz="3000" spc="5" dirty="0">
                <a:solidFill>
                  <a:srgbClr val="B82D16"/>
                </a:solidFill>
                <a:latin typeface="Calibri"/>
                <a:cs typeface="Calibri"/>
              </a:rPr>
              <a:t> e.g.</a:t>
            </a:r>
            <a:r>
              <a:rPr sz="3000" spc="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000" u="heavy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6"/>
              </a:rPr>
              <a:t>www.oead.at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1577" y="141223"/>
            <a:ext cx="901509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5" dirty="0">
                <a:solidFill>
                  <a:srgbClr val="001F5F"/>
                </a:solidFill>
              </a:rPr>
              <a:t>Де</a:t>
            </a:r>
            <a:r>
              <a:rPr sz="4600" spc="-10" dirty="0">
                <a:solidFill>
                  <a:srgbClr val="001F5F"/>
                </a:solidFill>
              </a:rPr>
              <a:t> </a:t>
            </a:r>
            <a:r>
              <a:rPr sz="4600" spc="-20" dirty="0">
                <a:solidFill>
                  <a:srgbClr val="001F5F"/>
                </a:solidFill>
              </a:rPr>
              <a:t>шукати</a:t>
            </a:r>
            <a:r>
              <a:rPr sz="4600" spc="30" dirty="0">
                <a:solidFill>
                  <a:srgbClr val="001F5F"/>
                </a:solidFill>
              </a:rPr>
              <a:t> </a:t>
            </a:r>
            <a:r>
              <a:rPr sz="4600" spc="-10" dirty="0">
                <a:solidFill>
                  <a:srgbClr val="001F5F"/>
                </a:solidFill>
              </a:rPr>
              <a:t>натхнення</a:t>
            </a:r>
            <a:r>
              <a:rPr sz="4600" spc="20" dirty="0">
                <a:solidFill>
                  <a:srgbClr val="001F5F"/>
                </a:solidFill>
              </a:rPr>
              <a:t> </a:t>
            </a:r>
            <a:r>
              <a:rPr sz="4600" spc="-5" dirty="0">
                <a:solidFill>
                  <a:srgbClr val="001F5F"/>
                </a:solidFill>
              </a:rPr>
              <a:t>та</a:t>
            </a:r>
            <a:r>
              <a:rPr sz="4600" spc="5" dirty="0">
                <a:solidFill>
                  <a:srgbClr val="001F5F"/>
                </a:solidFill>
              </a:rPr>
              <a:t> </a:t>
            </a:r>
            <a:r>
              <a:rPr sz="4600" spc="-5" dirty="0">
                <a:solidFill>
                  <a:srgbClr val="001F5F"/>
                </a:solidFill>
              </a:rPr>
              <a:t>партнерів?</a:t>
            </a:r>
            <a:endParaRPr sz="4600"/>
          </a:p>
        </p:txBody>
      </p:sp>
      <p:pic>
        <p:nvPicPr>
          <p:cNvPr id="6" name="object 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84988" y="231647"/>
            <a:ext cx="711708" cy="7132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046207" y="4876800"/>
            <a:ext cx="1979676" cy="9326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1988" y="6547103"/>
            <a:ext cx="1620011" cy="3108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480" y="6326123"/>
            <a:ext cx="1752600" cy="35052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79244" y="64084"/>
            <a:ext cx="52952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1F5F"/>
                </a:solidFill>
              </a:rPr>
              <a:t>Як</a:t>
            </a:r>
            <a:r>
              <a:rPr sz="4400" spc="-45" dirty="0">
                <a:solidFill>
                  <a:srgbClr val="001F5F"/>
                </a:solidFill>
              </a:rPr>
              <a:t> </a:t>
            </a:r>
            <a:r>
              <a:rPr sz="4400" spc="-15" dirty="0">
                <a:solidFill>
                  <a:srgbClr val="001F5F"/>
                </a:solidFill>
              </a:rPr>
              <a:t>шукати</a:t>
            </a:r>
            <a:r>
              <a:rPr sz="4400" spc="-35" dirty="0">
                <a:solidFill>
                  <a:srgbClr val="001F5F"/>
                </a:solidFill>
              </a:rPr>
              <a:t> </a:t>
            </a:r>
            <a:r>
              <a:rPr sz="4400" dirty="0">
                <a:solidFill>
                  <a:srgbClr val="001F5F"/>
                </a:solidFill>
              </a:rPr>
              <a:t>партнерів?</a:t>
            </a:r>
            <a:endParaRPr sz="440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255" y="0"/>
            <a:ext cx="1085088" cy="108508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927" y="1635378"/>
            <a:ext cx="6772909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413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звернення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до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конкретного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працівника: </a:t>
            </a:r>
            <a:r>
              <a:rPr sz="2400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викладач,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Еразмус координатор,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IRO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та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інші,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де </a:t>
            </a:r>
            <a:r>
              <a:rPr sz="2400" spc="-5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Ви</a:t>
            </a:r>
            <a:r>
              <a:rPr sz="2400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про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нього/неї/ЗВО/організацію</a:t>
            </a:r>
            <a:r>
              <a:rPr sz="2400" spc="-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дізнались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схожість</a:t>
            </a:r>
            <a:r>
              <a:rPr sz="2400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положень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стратегій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розвитку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освітні</a:t>
            </a:r>
            <a:r>
              <a:rPr sz="24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та</a:t>
            </a:r>
            <a:r>
              <a:rPr sz="2400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дослідницькі</a:t>
            </a:r>
            <a:r>
              <a:rPr sz="24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напрями</a:t>
            </a:r>
            <a:r>
              <a:rPr sz="2400" spc="-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співпраці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переваги</a:t>
            </a:r>
            <a:r>
              <a:rPr sz="2400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співпраці</a:t>
            </a:r>
            <a:r>
              <a:rPr sz="24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для</a:t>
            </a:r>
            <a:r>
              <a:rPr sz="2400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партнерів</a:t>
            </a:r>
            <a:endParaRPr sz="2400">
              <a:latin typeface="Calibri"/>
              <a:cs typeface="Calibri"/>
            </a:endParaRPr>
          </a:p>
          <a:p>
            <a:pPr marL="355600" marR="44069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досягнення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свого ЗВО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факультети/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викладачі/ </a:t>
            </a:r>
            <a:r>
              <a:rPr sz="2400" spc="-5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дослідники</a:t>
            </a:r>
            <a:r>
              <a:rPr sz="2400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–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 міжнародні</a:t>
            </a:r>
            <a:r>
              <a:rPr sz="2400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рейтинги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потенціал,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 ресурси,</a:t>
            </a:r>
            <a:r>
              <a:rPr sz="2400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тематики</a:t>
            </a:r>
            <a:r>
              <a:rPr sz="2400" spc="-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досліджень</a:t>
            </a:r>
            <a:r>
              <a:rPr sz="2400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etc.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досвід</a:t>
            </a:r>
            <a:r>
              <a:rPr sz="2400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міжнародної</a:t>
            </a:r>
            <a:r>
              <a:rPr sz="2400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співпраці</a:t>
            </a:r>
            <a:r>
              <a:rPr sz="2400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–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напрям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 проєкту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контакти:</a:t>
            </a:r>
            <a:r>
              <a:rPr sz="2400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ім'я</a:t>
            </a:r>
            <a:r>
              <a:rPr sz="2400" spc="-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прізвище,</a:t>
            </a:r>
            <a:r>
              <a:rPr sz="2400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посада,</a:t>
            </a:r>
            <a:r>
              <a:rPr sz="2400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ЗВО,</a:t>
            </a:r>
            <a:r>
              <a:rPr sz="2400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е-пошта,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тел./</a:t>
            </a:r>
            <a:r>
              <a:rPr sz="2400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скайп/</a:t>
            </a:r>
            <a:r>
              <a:rPr sz="2400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viber/ whatsapp/</a:t>
            </a:r>
            <a:r>
              <a:rPr sz="2400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telegram/messenger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14945" y="1376934"/>
            <a:ext cx="465836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284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3863"/>
                </a:solidFill>
                <a:latin typeface="Calibri"/>
                <a:cs typeface="Calibri"/>
              </a:rPr>
              <a:t>Опис</a:t>
            </a:r>
            <a:r>
              <a:rPr sz="24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F3863"/>
                </a:solidFill>
                <a:latin typeface="Calibri"/>
                <a:cs typeface="Calibri"/>
              </a:rPr>
              <a:t>ідеї</a:t>
            </a:r>
            <a:endParaRPr sz="240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buFont typeface="Arial MT"/>
              <a:buChar char="•"/>
              <a:tabLst>
                <a:tab pos="187960" algn="l"/>
              </a:tabLst>
            </a:pP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цілі,</a:t>
            </a:r>
            <a:r>
              <a:rPr sz="24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завдання</a:t>
            </a:r>
            <a:endParaRPr sz="240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buFont typeface="Arial MT"/>
              <a:buChar char="•"/>
              <a:tabLst>
                <a:tab pos="187960" algn="l"/>
              </a:tabLst>
            </a:pP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історія</a:t>
            </a:r>
            <a:r>
              <a:rPr sz="2400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співпраці</a:t>
            </a:r>
            <a:endParaRPr sz="240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buFont typeface="Arial MT"/>
              <a:buChar char="•"/>
              <a:tabLst>
                <a:tab pos="187960" algn="l"/>
              </a:tabLst>
            </a:pP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стан</a:t>
            </a:r>
            <a:r>
              <a:rPr sz="24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вирішення</a:t>
            </a:r>
            <a:r>
              <a:rPr sz="2400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проблеми</a:t>
            </a:r>
            <a:endParaRPr sz="240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buFont typeface="Arial MT"/>
              <a:buChar char="•"/>
              <a:tabLst>
                <a:tab pos="187960" algn="l"/>
              </a:tabLst>
            </a:pP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переваги</a:t>
            </a:r>
            <a:r>
              <a:rPr sz="2400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партнерам,</a:t>
            </a:r>
            <a:r>
              <a:rPr sz="2400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стратегії</a:t>
            </a:r>
            <a:endParaRPr sz="240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buFont typeface="Arial MT"/>
              <a:buChar char="•"/>
              <a:tabLst>
                <a:tab pos="187960" algn="l"/>
              </a:tabLst>
            </a:pP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заходи/діяльність</a:t>
            </a:r>
            <a:endParaRPr sz="240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buFont typeface="Arial MT"/>
              <a:buChar char="•"/>
              <a:tabLst>
                <a:tab pos="187960" algn="l"/>
              </a:tabLst>
            </a:pP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очікувані</a:t>
            </a:r>
            <a:r>
              <a:rPr sz="24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результати</a:t>
            </a:r>
            <a:endParaRPr sz="240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buFont typeface="Arial MT"/>
              <a:buChar char="•"/>
              <a:tabLst>
                <a:tab pos="187960" algn="l"/>
              </a:tabLst>
            </a:pP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очікуваний</a:t>
            </a:r>
            <a:r>
              <a:rPr sz="2400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вплив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 (особистий,</a:t>
            </a:r>
            <a:endParaRPr sz="2400">
              <a:latin typeface="Calibri"/>
              <a:cs typeface="Calibri"/>
            </a:endParaRPr>
          </a:p>
          <a:p>
            <a:pPr marL="103505" marR="5080">
              <a:lnSpc>
                <a:spcPct val="100000"/>
              </a:lnSpc>
            </a:pP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кафедра,</a:t>
            </a:r>
            <a:r>
              <a:rPr sz="24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факультет,</a:t>
            </a:r>
            <a:r>
              <a:rPr sz="2400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ЗВО,</a:t>
            </a:r>
            <a:r>
              <a:rPr sz="24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громади, </a:t>
            </a:r>
            <a:r>
              <a:rPr sz="2400" spc="-5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сектору,</a:t>
            </a:r>
            <a:r>
              <a:rPr sz="2400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країни)</a:t>
            </a:r>
            <a:endParaRPr sz="240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7960" algn="l"/>
              </a:tabLst>
            </a:pP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потенційні</a:t>
            </a:r>
            <a:r>
              <a:rPr sz="2400" spc="-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партнери/</a:t>
            </a:r>
            <a:r>
              <a:rPr sz="2400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країни</a:t>
            </a:r>
            <a:endParaRPr sz="240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buFont typeface="Arial MT"/>
              <a:buChar char="•"/>
              <a:tabLst>
                <a:tab pos="187960" algn="l"/>
              </a:tabLst>
            </a:pP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бюджет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754" y="736637"/>
            <a:ext cx="12075160" cy="92392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  <a:tabLst>
                <a:tab pos="6134735" algn="l"/>
              </a:tabLst>
            </a:pPr>
            <a:r>
              <a:rPr sz="2800" b="1" spc="-5" dirty="0">
                <a:solidFill>
                  <a:srgbClr val="2E5496"/>
                </a:solidFill>
                <a:latin typeface="Calibri"/>
                <a:cs typeface="Calibri"/>
              </a:rPr>
              <a:t>Для</a:t>
            </a:r>
            <a:r>
              <a:rPr sz="2800" b="1" spc="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E5496"/>
                </a:solidFill>
                <a:latin typeface="Calibri"/>
                <a:cs typeface="Calibri"/>
              </a:rPr>
              <a:t>чого</a:t>
            </a:r>
            <a:r>
              <a:rPr sz="2800" b="1" spc="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E5496"/>
                </a:solidFill>
                <a:latin typeface="Calibri"/>
                <a:cs typeface="Calibri"/>
              </a:rPr>
              <a:t>шукаємо?</a:t>
            </a:r>
            <a:r>
              <a:rPr sz="2800" b="1" spc="5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E5496"/>
                </a:solidFill>
                <a:latin typeface="Calibri"/>
                <a:cs typeface="Calibri"/>
              </a:rPr>
              <a:t>Стратегії</a:t>
            </a:r>
            <a:r>
              <a:rPr sz="2800" b="1" spc="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E5496"/>
                </a:solidFill>
                <a:latin typeface="Calibri"/>
                <a:cs typeface="Calibri"/>
              </a:rPr>
              <a:t>розвитку,	SWOT аналіз</a:t>
            </a:r>
            <a:r>
              <a:rPr sz="2800" b="1" spc="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E5496"/>
                </a:solidFill>
                <a:latin typeface="Calibri"/>
                <a:cs typeface="Calibri"/>
              </a:rPr>
              <a:t>стану інтернаціоналізації</a:t>
            </a:r>
            <a:endParaRPr sz="2800">
              <a:latin typeface="Calibri"/>
              <a:cs typeface="Calibri"/>
            </a:endParaRPr>
          </a:p>
          <a:p>
            <a:pPr marL="3064510">
              <a:lnSpc>
                <a:spcPct val="100000"/>
              </a:lnSpc>
              <a:spcBef>
                <a:spcPts val="385"/>
              </a:spcBef>
            </a:pPr>
            <a:r>
              <a:rPr sz="2400" b="1" dirty="0">
                <a:solidFill>
                  <a:srgbClr val="1F3863"/>
                </a:solidFill>
                <a:latin typeface="Calibri"/>
                <a:cs typeface="Calibri"/>
              </a:rPr>
              <a:t>Лист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1679" y="6016244"/>
            <a:ext cx="86779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попередні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 дослідження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потреб</a:t>
            </a: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3200" b="1" spc="-15" dirty="0">
                <a:solidFill>
                  <a:srgbClr val="001F5F"/>
                </a:solidFill>
                <a:latin typeface="Calibri"/>
                <a:cs typeface="Calibri"/>
              </a:rPr>
              <a:t>що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змінювати?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352" y="190626"/>
            <a:ext cx="6468109" cy="984885"/>
          </a:xfrm>
        </p:spPr>
        <p:txBody>
          <a:bodyPr/>
          <a:lstStyle/>
          <a:p>
            <a:r>
              <a:rPr lang="az-Cyrl-AZ" dirty="0"/>
              <a:t>Конкурси Програми ЄС Еразмус+ 2025 р. 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3352" y="1653920"/>
            <a:ext cx="10645648" cy="5909310"/>
          </a:xfrm>
        </p:spPr>
        <p:txBody>
          <a:bodyPr/>
          <a:lstStyle/>
          <a:p>
            <a:r>
              <a:rPr lang="az-Cyrl-AZ" dirty="0"/>
              <a:t>Оголошення поточного конкурсу – </a:t>
            </a:r>
            <a:r>
              <a:rPr lang="en-GB" u="sng" dirty="0">
                <a:hlinkClick r:id="rId2"/>
              </a:rPr>
              <a:t>Erasmus+ Call for proposals 2025</a:t>
            </a:r>
            <a:endParaRPr lang="en-GB" dirty="0"/>
          </a:p>
          <a:p>
            <a:r>
              <a:rPr lang="az-Cyrl-AZ" u="sng" dirty="0"/>
              <a:t>Керівництво до Програми: </a:t>
            </a:r>
            <a:r>
              <a:rPr lang="en-GB" u="sng" dirty="0">
                <a:hlinkClick r:id="rId3"/>
              </a:rPr>
              <a:t>Programme Guide 2025 (in the Erasmus+ Website)</a:t>
            </a:r>
            <a:endParaRPr lang="en-GB" dirty="0"/>
          </a:p>
          <a:p>
            <a:r>
              <a:rPr lang="az-Cyrl-AZ" u="sng" dirty="0">
                <a:hlinkClick r:id="rId4"/>
              </a:rPr>
              <a:t>НОВЕ!!! Щорічна робоча програма на 2025 р.: </a:t>
            </a:r>
            <a:r>
              <a:rPr lang="en-GB" u="sng" dirty="0">
                <a:hlinkClick r:id="rId4"/>
              </a:rPr>
              <a:t>Annual Work Programme 2025</a:t>
            </a:r>
            <a:endParaRPr lang="az-Cyrl-AZ" dirty="0"/>
          </a:p>
          <a:p>
            <a:r>
              <a:rPr lang="az-Cyrl-AZ" dirty="0"/>
              <a:t>Важлива інформація про ситуацію в Україні під час воєнного стану: виклики, рішення та можливості міжнародної співпраці </a:t>
            </a:r>
            <a:r>
              <a:rPr lang="az-Cyrl-AZ" u="sng" dirty="0">
                <a:hlinkClick r:id="rId5"/>
              </a:rPr>
              <a:t>(українською та англійською мовами)</a:t>
            </a:r>
            <a:endParaRPr lang="az-Cyrl-AZ" dirty="0"/>
          </a:p>
          <a:p>
            <a:endParaRPr lang=""/>
          </a:p>
        </p:txBody>
      </p:sp>
    </p:spTree>
    <p:extLst>
      <p:ext uri="{BB962C8B-B14F-4D97-AF65-F5344CB8AC3E}">
        <p14:creationId xmlns:p14="http://schemas.microsoft.com/office/powerpoint/2010/main" val="3006277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352" y="190626"/>
            <a:ext cx="9578848" cy="723774"/>
          </a:xfrm>
        </p:spPr>
        <p:txBody>
          <a:bodyPr/>
          <a:lstStyle/>
          <a:p>
            <a:r>
              <a:rPr lang="en-US" dirty="0"/>
              <a:t>Call for proposals 2025 – EAC/A08/2024</a:t>
            </a:r>
            <a:r>
              <a:rPr lang="uk-UA" dirty="0"/>
              <a:t> </a:t>
            </a:r>
            <a:r>
              <a:rPr lang="en-US" dirty="0"/>
              <a:t>Erasmus+ </a:t>
            </a:r>
            <a:r>
              <a:rPr lang="en-US" dirty="0" err="1"/>
              <a:t>Programme</a:t>
            </a:r>
            <a:r>
              <a:rPr lang="uk-UA" dirty="0"/>
              <a:t> </a:t>
            </a:r>
            <a:r>
              <a:rPr lang="en-US" dirty="0"/>
              <a:t>(C/2024/6983)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9488905" cy="458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4876800" y="3753853"/>
            <a:ext cx="4211054" cy="1808747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6975206" y="1828800"/>
            <a:ext cx="2502568" cy="3208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174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977606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439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352" y="190626"/>
            <a:ext cx="8131048" cy="492443"/>
          </a:xfrm>
        </p:spPr>
        <p:txBody>
          <a:bodyPr/>
          <a:lstStyle/>
          <a:p>
            <a:r>
              <a:rPr lang="uk-UA" dirty="0">
                <a:solidFill>
                  <a:srgbClr val="0070C0"/>
                </a:solidFill>
              </a:rPr>
              <a:t>Аплікаційна </a:t>
            </a:r>
            <a:r>
              <a:rPr lang="uk-UA" dirty="0">
                <a:solidFill>
                  <a:srgbClr val="0070C0"/>
                </a:solidFill>
                <a:hlinkClick r:id="rId2"/>
              </a:rPr>
              <a:t>форма</a:t>
            </a:r>
            <a:r>
              <a:rPr lang="uk-UA" dirty="0">
                <a:solidFill>
                  <a:srgbClr val="0070C0"/>
                </a:solidFill>
              </a:rPr>
              <a:t>: Частина А та частина В</a:t>
            </a:r>
            <a:endParaRPr lang="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81138"/>
            <a:ext cx="4870450" cy="537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44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" y="6326123"/>
            <a:ext cx="1752600" cy="3505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2304" y="6326123"/>
            <a:ext cx="1816607" cy="35052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09648" y="307670"/>
            <a:ext cx="50679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5" dirty="0">
                <a:solidFill>
                  <a:srgbClr val="001F5F"/>
                </a:solidFill>
              </a:rPr>
              <a:t>Що</a:t>
            </a:r>
            <a:r>
              <a:rPr sz="4800" spc="-35" dirty="0">
                <a:solidFill>
                  <a:srgbClr val="001F5F"/>
                </a:solidFill>
              </a:rPr>
              <a:t> </a:t>
            </a:r>
            <a:r>
              <a:rPr sz="4800" spc="-20" dirty="0">
                <a:solidFill>
                  <a:srgbClr val="001F5F"/>
                </a:solidFill>
              </a:rPr>
              <a:t>таке</a:t>
            </a:r>
            <a:r>
              <a:rPr sz="4800" spc="-25" dirty="0">
                <a:solidFill>
                  <a:srgbClr val="001F5F"/>
                </a:solidFill>
              </a:rPr>
              <a:t> </a:t>
            </a:r>
            <a:r>
              <a:rPr sz="4800" spc="-15" dirty="0">
                <a:solidFill>
                  <a:srgbClr val="001F5F"/>
                </a:solidFill>
              </a:rPr>
              <a:t>Еразмус+?</a:t>
            </a:r>
            <a:endParaRPr sz="480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8680" y="434340"/>
            <a:ext cx="656844" cy="6568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72846" y="1090117"/>
            <a:ext cx="10483850" cy="519811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41300" marR="1159510" indent="-228600">
              <a:lnSpc>
                <a:spcPct val="90000"/>
              </a:lnSpc>
              <a:spcBef>
                <a:spcPts val="49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b="1" dirty="0">
                <a:solidFill>
                  <a:srgbClr val="212A35"/>
                </a:solidFill>
                <a:latin typeface="Calibri"/>
                <a:cs typeface="Calibri"/>
              </a:rPr>
              <a:t>Програма </a:t>
            </a:r>
            <a:r>
              <a:rPr sz="3200" b="1" spc="-10" dirty="0">
                <a:solidFill>
                  <a:srgbClr val="212A35"/>
                </a:solidFill>
                <a:latin typeface="Calibri"/>
                <a:cs typeface="Calibri"/>
              </a:rPr>
              <a:t>міжнародної </a:t>
            </a:r>
            <a:r>
              <a:rPr sz="3200" b="1" dirty="0">
                <a:solidFill>
                  <a:srgbClr val="212A35"/>
                </a:solidFill>
                <a:latin typeface="Calibri"/>
                <a:cs typeface="Calibri"/>
              </a:rPr>
              <a:t>співпраці 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між </a:t>
            </a:r>
            <a:r>
              <a:rPr sz="3200" spc="-10" dirty="0">
                <a:solidFill>
                  <a:srgbClr val="212A35"/>
                </a:solidFill>
                <a:latin typeface="Calibri"/>
                <a:cs typeface="Calibri"/>
              </a:rPr>
              <a:t>державами- 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членами 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ЄС та 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з іншими країнами світу: </a:t>
            </a:r>
            <a:r>
              <a:rPr sz="3200" u="heavy" spc="-10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</a:rPr>
              <a:t>international </a:t>
            </a:r>
            <a:r>
              <a:rPr sz="3200" spc="-71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u="heavy" spc="-5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</a:rPr>
              <a:t>dimension</a:t>
            </a:r>
            <a:endParaRPr sz="3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15"/>
              </a:spcBef>
              <a:buClr>
                <a:srgbClr val="001F5F"/>
              </a:buClr>
              <a:buFont typeface="Arial MT"/>
              <a:buChar char="•"/>
              <a:tabLst>
                <a:tab pos="241300" algn="l"/>
              </a:tabLst>
            </a:pPr>
            <a:r>
              <a:rPr sz="3200" b="1" spc="-30" dirty="0">
                <a:solidFill>
                  <a:srgbClr val="1F4E79"/>
                </a:solidFill>
                <a:latin typeface="Calibri"/>
                <a:cs typeface="Calibri"/>
              </a:rPr>
              <a:t>ОСВІТА,</a:t>
            </a:r>
            <a:r>
              <a:rPr sz="3200" b="1" spc="-10" dirty="0">
                <a:solidFill>
                  <a:srgbClr val="1F4E79"/>
                </a:solidFill>
                <a:latin typeface="Calibri"/>
                <a:cs typeface="Calibri"/>
              </a:rPr>
              <a:t> ПРОФЕСІЙНА</a:t>
            </a:r>
            <a:r>
              <a:rPr sz="3200" b="1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1F4E79"/>
                </a:solidFill>
                <a:latin typeface="Calibri"/>
                <a:cs typeface="Calibri"/>
              </a:rPr>
              <a:t>ПІДГОТОВКА, </a:t>
            </a:r>
            <a:r>
              <a:rPr sz="3200" b="1" spc="-25" dirty="0">
                <a:solidFill>
                  <a:srgbClr val="1F4E79"/>
                </a:solidFill>
                <a:latin typeface="Calibri"/>
                <a:cs typeface="Calibri"/>
              </a:rPr>
              <a:t>МОЛОДЬ</a:t>
            </a:r>
            <a:r>
              <a:rPr sz="3200" b="1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1F4E79"/>
                </a:solidFill>
                <a:latin typeface="Calibri"/>
                <a:cs typeface="Calibri"/>
              </a:rPr>
              <a:t>І</a:t>
            </a:r>
            <a:r>
              <a:rPr sz="3200" b="1" spc="-5" dirty="0">
                <a:solidFill>
                  <a:srgbClr val="1F4E79"/>
                </a:solidFill>
                <a:latin typeface="Calibri"/>
                <a:cs typeface="Calibri"/>
              </a:rPr>
              <a:t> СПОРТ</a:t>
            </a:r>
            <a:endParaRPr sz="3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20"/>
              </a:spcBef>
              <a:buClr>
                <a:srgbClr val="001F5F"/>
              </a:buClr>
              <a:buFont typeface="Arial MT"/>
              <a:buChar char="•"/>
              <a:tabLst>
                <a:tab pos="241300" algn="l"/>
              </a:tabLst>
            </a:pP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NEW!!!</a:t>
            </a:r>
            <a:r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Еразмус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2021-2027</a:t>
            </a:r>
            <a:r>
              <a:rPr sz="3200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рр.</a:t>
            </a:r>
            <a:r>
              <a:rPr sz="3200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23,4*</a:t>
            </a:r>
            <a:r>
              <a:rPr sz="32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млрд.</a:t>
            </a:r>
            <a:r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євро</a:t>
            </a:r>
            <a:endParaRPr sz="3200" dirty="0">
              <a:latin typeface="Calibri"/>
              <a:cs typeface="Calibri"/>
            </a:endParaRPr>
          </a:p>
          <a:p>
            <a:pPr marL="241300" marR="628015" indent="-228600">
              <a:lnSpc>
                <a:spcPts val="3240"/>
              </a:lnSpc>
              <a:spcBef>
                <a:spcPts val="1255"/>
              </a:spcBef>
              <a:buClr>
                <a:srgbClr val="001F5F"/>
              </a:buClr>
              <a:buFont typeface="Arial MT"/>
              <a:buChar char="•"/>
              <a:tabLst>
                <a:tab pos="241300" algn="l"/>
              </a:tabLst>
            </a:pPr>
            <a:r>
              <a:rPr sz="3000" spc="-10" dirty="0">
                <a:solidFill>
                  <a:srgbClr val="212A35"/>
                </a:solidFill>
                <a:latin typeface="Calibri"/>
                <a:cs typeface="Calibri"/>
              </a:rPr>
              <a:t>Стратегії </a:t>
            </a:r>
            <a:r>
              <a:rPr sz="3000" spc="-5" dirty="0">
                <a:solidFill>
                  <a:srgbClr val="212A35"/>
                </a:solidFill>
                <a:latin typeface="Calibri"/>
                <a:cs typeface="Calibri"/>
              </a:rPr>
              <a:t>розвитку </a:t>
            </a:r>
            <a:r>
              <a:rPr sz="3000" dirty="0">
                <a:solidFill>
                  <a:srgbClr val="212A35"/>
                </a:solidFill>
                <a:latin typeface="Calibri"/>
                <a:cs typeface="Calibri"/>
              </a:rPr>
              <a:t>– </a:t>
            </a:r>
            <a:r>
              <a:rPr sz="3000" spc="-5" dirty="0">
                <a:solidFill>
                  <a:srgbClr val="212A35"/>
                </a:solidFill>
                <a:latin typeface="Calibri"/>
                <a:cs typeface="Calibri"/>
              </a:rPr>
              <a:t>інтернаціоналізація: обмін </a:t>
            </a:r>
            <a:r>
              <a:rPr sz="3000" spc="-10" dirty="0">
                <a:solidFill>
                  <a:srgbClr val="212A35"/>
                </a:solidFill>
                <a:latin typeface="Calibri"/>
                <a:cs typeface="Calibri"/>
              </a:rPr>
              <a:t>досвідом </a:t>
            </a:r>
            <a:r>
              <a:rPr sz="3000" spc="-5" dirty="0">
                <a:solidFill>
                  <a:srgbClr val="212A35"/>
                </a:solidFill>
                <a:latin typeface="Calibri"/>
                <a:cs typeface="Calibri"/>
              </a:rPr>
              <a:t>та </a:t>
            </a:r>
            <a:r>
              <a:rPr sz="3000" spc="-66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A35"/>
                </a:solidFill>
                <a:latin typeface="Calibri"/>
                <a:cs typeface="Calibri"/>
              </a:rPr>
              <a:t>успішними</a:t>
            </a:r>
            <a:r>
              <a:rPr sz="3000" spc="-1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A35"/>
                </a:solidFill>
                <a:latin typeface="Calibri"/>
                <a:cs typeface="Calibri"/>
              </a:rPr>
              <a:t>практиками,</a:t>
            </a:r>
            <a:r>
              <a:rPr sz="3000" spc="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A35"/>
                </a:solidFill>
                <a:latin typeface="Calibri"/>
                <a:cs typeface="Calibri"/>
              </a:rPr>
              <a:t>проєкти</a:t>
            </a:r>
            <a:r>
              <a:rPr sz="3000" spc="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A35"/>
                </a:solidFill>
                <a:latin typeface="Calibri"/>
                <a:cs typeface="Calibri"/>
              </a:rPr>
              <a:t>співпраці,</a:t>
            </a:r>
            <a:r>
              <a:rPr sz="300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12A35"/>
                </a:solidFill>
                <a:latin typeface="Calibri"/>
                <a:cs typeface="Calibri"/>
              </a:rPr>
              <a:t>розвиток</a:t>
            </a:r>
            <a:endParaRPr sz="3000" dirty="0">
              <a:latin typeface="Calibri"/>
              <a:cs typeface="Calibri"/>
            </a:endParaRPr>
          </a:p>
          <a:p>
            <a:pPr marL="241300" marR="122555">
              <a:lnSpc>
                <a:spcPts val="3240"/>
              </a:lnSpc>
            </a:pPr>
            <a:r>
              <a:rPr sz="3000" spc="-5" dirty="0">
                <a:solidFill>
                  <a:srgbClr val="212A35"/>
                </a:solidFill>
                <a:latin typeface="Calibri"/>
                <a:cs typeface="Calibri"/>
              </a:rPr>
              <a:t>інноваційного </a:t>
            </a:r>
            <a:r>
              <a:rPr sz="3000" spc="-15" dirty="0">
                <a:solidFill>
                  <a:srgbClr val="212A35"/>
                </a:solidFill>
                <a:latin typeface="Calibri"/>
                <a:cs typeface="Calibri"/>
              </a:rPr>
              <a:t>потенціалу, </a:t>
            </a:r>
            <a:r>
              <a:rPr sz="3000" dirty="0">
                <a:solidFill>
                  <a:srgbClr val="212A35"/>
                </a:solidFill>
                <a:latin typeface="Calibri"/>
                <a:cs typeface="Calibri"/>
              </a:rPr>
              <a:t>навчальна </a:t>
            </a:r>
            <a:r>
              <a:rPr sz="3000" spc="-10" dirty="0">
                <a:solidFill>
                  <a:srgbClr val="212A35"/>
                </a:solidFill>
                <a:latin typeface="Calibri"/>
                <a:cs typeface="Calibri"/>
              </a:rPr>
              <a:t>/академічна/ </a:t>
            </a:r>
            <a:r>
              <a:rPr sz="3000" spc="-20" dirty="0">
                <a:solidFill>
                  <a:srgbClr val="212A35"/>
                </a:solidFill>
                <a:latin typeface="Calibri"/>
                <a:cs typeface="Calibri"/>
              </a:rPr>
              <a:t>молодіжна </a:t>
            </a:r>
            <a:r>
              <a:rPr sz="3000" spc="-66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A35"/>
                </a:solidFill>
                <a:latin typeface="Calibri"/>
                <a:cs typeface="Calibri"/>
              </a:rPr>
              <a:t>мобільність,</a:t>
            </a:r>
            <a:r>
              <a:rPr sz="3000" spc="1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A35"/>
                </a:solidFill>
                <a:latin typeface="Calibri"/>
                <a:cs typeface="Calibri"/>
              </a:rPr>
              <a:t>партнерства/альянси,</a:t>
            </a:r>
            <a:r>
              <a:rPr sz="3000" spc="-2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A35"/>
                </a:solidFill>
                <a:latin typeface="Calibri"/>
                <a:cs typeface="Calibri"/>
              </a:rPr>
              <a:t>європейські</a:t>
            </a:r>
            <a:r>
              <a:rPr sz="3000" spc="1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212A35"/>
                </a:solidFill>
                <a:latin typeface="Calibri"/>
                <a:cs typeface="Calibri"/>
              </a:rPr>
              <a:t>студії,</a:t>
            </a:r>
            <a:r>
              <a:rPr sz="3000" spc="1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12A35"/>
                </a:solidFill>
                <a:latin typeface="Calibri"/>
                <a:cs typeface="Calibri"/>
              </a:rPr>
              <a:t>відкриті</a:t>
            </a:r>
            <a:endParaRPr sz="3000" dirty="0">
              <a:latin typeface="Calibri"/>
              <a:cs typeface="Calibri"/>
            </a:endParaRPr>
          </a:p>
          <a:p>
            <a:pPr marL="241300" marR="5080">
              <a:lnSpc>
                <a:spcPts val="3240"/>
              </a:lnSpc>
              <a:spcBef>
                <a:spcPts val="5"/>
              </a:spcBef>
            </a:pPr>
            <a:r>
              <a:rPr sz="3000" spc="-5" dirty="0">
                <a:solidFill>
                  <a:srgbClr val="212A35"/>
                </a:solidFill>
                <a:latin typeface="Calibri"/>
                <a:cs typeface="Calibri"/>
              </a:rPr>
              <a:t>ресурси, </a:t>
            </a:r>
            <a:r>
              <a:rPr sz="3000" dirty="0">
                <a:solidFill>
                  <a:srgbClr val="212A35"/>
                </a:solidFill>
                <a:latin typeface="Calibri"/>
                <a:cs typeface="Calibri"/>
              </a:rPr>
              <a:t>відкриті </a:t>
            </a:r>
            <a:r>
              <a:rPr sz="3000" spc="-30" dirty="0">
                <a:solidFill>
                  <a:srgbClr val="212A35"/>
                </a:solidFill>
                <a:latin typeface="Calibri"/>
                <a:cs typeface="Calibri"/>
              </a:rPr>
              <a:t>результати </a:t>
            </a:r>
            <a:r>
              <a:rPr sz="3000" dirty="0">
                <a:solidFill>
                  <a:srgbClr val="212A35"/>
                </a:solidFill>
                <a:latin typeface="Calibri"/>
                <a:cs typeface="Calibri"/>
              </a:rPr>
              <a:t>проєктів – база </a:t>
            </a:r>
            <a:r>
              <a:rPr sz="3000" spc="-5" dirty="0">
                <a:solidFill>
                  <a:srgbClr val="212A35"/>
                </a:solidFill>
                <a:latin typeface="Calibri"/>
                <a:cs typeface="Calibri"/>
              </a:rPr>
              <a:t>знань, </a:t>
            </a:r>
            <a:r>
              <a:rPr sz="3000" spc="-15" dirty="0">
                <a:solidFill>
                  <a:srgbClr val="212A35"/>
                </a:solidFill>
                <a:latin typeface="Calibri"/>
                <a:cs typeface="Calibri"/>
              </a:rPr>
              <a:t>міжнародні </a:t>
            </a:r>
            <a:r>
              <a:rPr sz="3000" spc="-66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212A35"/>
                </a:solidFill>
                <a:latin typeface="Calibri"/>
                <a:cs typeface="Calibri"/>
              </a:rPr>
              <a:t>заходи,</a:t>
            </a:r>
            <a:r>
              <a:rPr sz="3000" spc="-1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12A35"/>
                </a:solidFill>
                <a:latin typeface="Calibri"/>
                <a:cs typeface="Calibri"/>
              </a:rPr>
              <a:t>проф.</a:t>
            </a:r>
            <a:r>
              <a:rPr sz="3000" spc="-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212A35"/>
                </a:solidFill>
                <a:latin typeface="Calibri"/>
                <a:cs typeface="Calibri"/>
              </a:rPr>
              <a:t>мережі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352" y="190626"/>
            <a:ext cx="6468109" cy="984885"/>
          </a:xfrm>
        </p:spPr>
        <p:txBody>
          <a:bodyPr/>
          <a:lstStyle/>
          <a:p>
            <a:r>
              <a:rPr lang="az-Cyrl-AZ" dirty="0"/>
              <a:t>Програма Горизонт Європа</a:t>
            </a:r>
            <a:br>
              <a:rPr lang="az-Cyrl-AZ" dirty="0"/>
            </a:b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11201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603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960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1" y="228600"/>
            <a:ext cx="6468109" cy="215444"/>
          </a:xfrm>
        </p:spPr>
        <p:txBody>
          <a:bodyPr/>
          <a:lstStyle/>
          <a:p>
            <a:r>
              <a:rPr lang="en-GB" sz="1400" dirty="0"/>
              <a:t>https://ec.europa.eu/info/funding-tenders/opportunities/portal/screen/home</a:t>
            </a:r>
            <a:endParaRPr lang="" sz="14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838200"/>
            <a:ext cx="11658600" cy="536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689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352" y="190626"/>
            <a:ext cx="6468109" cy="492443"/>
          </a:xfrm>
        </p:spPr>
        <p:txBody>
          <a:bodyPr/>
          <a:lstStyle/>
          <a:p>
            <a:r>
              <a:rPr lang="uk-UA" dirty="0" smtClean="0"/>
              <a:t>МДПУ – Заявки </a:t>
            </a:r>
            <a:r>
              <a:rPr lang="en-US" dirty="0" smtClean="0"/>
              <a:t>ERASMUS+ 2025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3352" y="914400"/>
            <a:ext cx="9883648" cy="4924425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az-Cyrl-AZ" sz="2400" dirty="0"/>
              <a:t>Модуль МОНЕ «</a:t>
            </a:r>
            <a:r>
              <a:rPr lang="en-US" sz="2400" dirty="0"/>
              <a:t>Building academic resiliency of future teachers for Europe-oriented Ukrainian education: prospects and challenges of Ukraine’s potential EU accession (BRIGHT-EU</a:t>
            </a:r>
            <a:r>
              <a:rPr lang="en-US" sz="2400" dirty="0" smtClean="0"/>
              <a:t>)</a:t>
            </a:r>
          </a:p>
          <a:p>
            <a:pPr lvl="0"/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ERASMUS+ KA2 strand 2 “Building Resilient and Inclusive Development through Global Education in Post-War Ukraine” (BRIDGE-UA</a:t>
            </a:r>
            <a:r>
              <a:rPr lang="en-US" sz="2400" dirty="0" smtClean="0"/>
              <a:t>)</a:t>
            </a:r>
          </a:p>
          <a:p>
            <a:pPr lvl="0"/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ERASMUS+ KA2 strand 2  “</a:t>
            </a:r>
            <a:r>
              <a:rPr lang="en-US" sz="2400" dirty="0" err="1"/>
              <a:t>EduEmergency</a:t>
            </a:r>
            <a:r>
              <a:rPr lang="en-US" sz="2400" dirty="0"/>
              <a:t>: Strengthening Emergency Education Capacities in Ukraine and Armenia</a:t>
            </a:r>
            <a:r>
              <a:rPr lang="en-US" sz="2400" dirty="0" smtClean="0"/>
              <a:t>”</a:t>
            </a:r>
          </a:p>
          <a:p>
            <a:pPr lvl="0"/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ERASMUS+ KA2 strand 2 “Ukrainian Mobility Application” (</a:t>
            </a:r>
            <a:r>
              <a:rPr lang="en-US" sz="2400" dirty="0" err="1"/>
              <a:t>UMApp</a:t>
            </a:r>
            <a:r>
              <a:rPr lang="en-US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Erasmus CB HE – strand 1 “Educational Integrity in the Digital Age” (EIDA)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"/>
          </a:p>
        </p:txBody>
      </p:sp>
    </p:spTree>
    <p:extLst>
      <p:ext uri="{BB962C8B-B14F-4D97-AF65-F5344CB8AC3E}">
        <p14:creationId xmlns:p14="http://schemas.microsoft.com/office/powerpoint/2010/main" val="201340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" y="6326123"/>
            <a:ext cx="1752600" cy="3505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2304" y="6326123"/>
            <a:ext cx="1816607" cy="35052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66086" y="81229"/>
            <a:ext cx="58674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5" dirty="0">
                <a:solidFill>
                  <a:srgbClr val="001F5F"/>
                </a:solidFill>
              </a:rPr>
              <a:t>Фокус </a:t>
            </a:r>
            <a:r>
              <a:rPr sz="4800" spc="-5" dirty="0">
                <a:solidFill>
                  <a:srgbClr val="001F5F"/>
                </a:solidFill>
              </a:rPr>
              <a:t>на </a:t>
            </a:r>
            <a:r>
              <a:rPr sz="4800" spc="-10" dirty="0">
                <a:solidFill>
                  <a:srgbClr val="001F5F"/>
                </a:solidFill>
              </a:rPr>
              <a:t>пріоритетах:</a:t>
            </a:r>
            <a:endParaRPr sz="480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8680" y="434340"/>
            <a:ext cx="656844" cy="6568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44727" y="1405708"/>
            <a:ext cx="9984740" cy="424561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69"/>
              </a:spcBef>
              <a:buClr>
                <a:srgbClr val="001F5F"/>
              </a:buClr>
              <a:buFont typeface="Arial MT"/>
              <a:buChar char="•"/>
              <a:tabLst>
                <a:tab pos="241300" algn="l"/>
              </a:tabLst>
            </a:pPr>
            <a:r>
              <a:rPr sz="3600" spc="-5" dirty="0">
                <a:solidFill>
                  <a:srgbClr val="212A35"/>
                </a:solidFill>
                <a:latin typeface="Calibri"/>
                <a:cs typeface="Calibri"/>
              </a:rPr>
              <a:t>Можливості</a:t>
            </a:r>
            <a:r>
              <a:rPr sz="3600" spc="-1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212A35"/>
                </a:solidFill>
                <a:latin typeface="Calibri"/>
                <a:cs typeface="Calibri"/>
              </a:rPr>
              <a:t>мобільності</a:t>
            </a:r>
            <a:r>
              <a:rPr sz="3600" spc="-1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212A35"/>
                </a:solidFill>
                <a:latin typeface="Calibri"/>
                <a:cs typeface="Calibri"/>
              </a:rPr>
              <a:t>для </a:t>
            </a:r>
            <a:r>
              <a:rPr sz="3600" dirty="0">
                <a:solidFill>
                  <a:srgbClr val="212A35"/>
                </a:solidFill>
                <a:latin typeface="Calibri"/>
                <a:cs typeface="Calibri"/>
              </a:rPr>
              <a:t>всіх</a:t>
            </a:r>
            <a:r>
              <a:rPr sz="3600" spc="-1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212A35"/>
                </a:solidFill>
                <a:latin typeface="Calibri"/>
                <a:cs typeface="Calibri"/>
              </a:rPr>
              <a:t>студентів</a:t>
            </a:r>
            <a:endParaRPr sz="3600">
              <a:latin typeface="Calibri"/>
              <a:cs typeface="Calibri"/>
            </a:endParaRPr>
          </a:p>
          <a:p>
            <a:pPr marL="241300" marR="5080" indent="-228600">
              <a:lnSpc>
                <a:spcPts val="3890"/>
              </a:lnSpc>
              <a:spcBef>
                <a:spcPts val="1260"/>
              </a:spcBef>
              <a:buClr>
                <a:srgbClr val="001F5F"/>
              </a:buClr>
              <a:buFont typeface="Arial MT"/>
              <a:buChar char="•"/>
              <a:tabLst>
                <a:tab pos="241300" algn="l"/>
              </a:tabLst>
            </a:pPr>
            <a:r>
              <a:rPr sz="3600" spc="-5" dirty="0">
                <a:solidFill>
                  <a:srgbClr val="212A35"/>
                </a:solidFill>
                <a:latin typeface="Calibri"/>
                <a:cs typeface="Calibri"/>
              </a:rPr>
              <a:t>Збільшення </a:t>
            </a:r>
            <a:r>
              <a:rPr sz="3600" dirty="0">
                <a:solidFill>
                  <a:srgbClr val="212A35"/>
                </a:solidFill>
                <a:latin typeface="Calibri"/>
                <a:cs typeface="Calibri"/>
              </a:rPr>
              <a:t>участі з </a:t>
            </a:r>
            <a:r>
              <a:rPr sz="3600" spc="-5" dirty="0">
                <a:solidFill>
                  <a:srgbClr val="212A35"/>
                </a:solidFill>
                <a:latin typeface="Calibri"/>
                <a:cs typeface="Calibri"/>
              </a:rPr>
              <a:t>менш </a:t>
            </a:r>
            <a:r>
              <a:rPr sz="3600" dirty="0">
                <a:solidFill>
                  <a:srgbClr val="212A35"/>
                </a:solidFill>
                <a:latin typeface="Calibri"/>
                <a:cs typeface="Calibri"/>
              </a:rPr>
              <a:t>покритих галузей знань </a:t>
            </a:r>
            <a:r>
              <a:rPr sz="3600" spc="-80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212A35"/>
                </a:solidFill>
                <a:latin typeface="Calibri"/>
                <a:cs typeface="Calibri"/>
              </a:rPr>
              <a:t>та</a:t>
            </a:r>
            <a:r>
              <a:rPr sz="3600" spc="-1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212A35"/>
                </a:solidFill>
                <a:latin typeface="Calibri"/>
                <a:cs typeface="Calibri"/>
              </a:rPr>
              <a:t>циклів</a:t>
            </a:r>
            <a:endParaRPr sz="3600">
              <a:latin typeface="Calibri"/>
              <a:cs typeface="Calibri"/>
            </a:endParaRPr>
          </a:p>
          <a:p>
            <a:pPr marL="241300" marR="716915" indent="-228600">
              <a:lnSpc>
                <a:spcPts val="3890"/>
              </a:lnSpc>
              <a:spcBef>
                <a:spcPts val="1200"/>
              </a:spcBef>
              <a:buClr>
                <a:srgbClr val="001F5F"/>
              </a:buClr>
              <a:buFont typeface="Arial MT"/>
              <a:buChar char="•"/>
              <a:tabLst>
                <a:tab pos="241300" algn="l"/>
              </a:tabLst>
            </a:pPr>
            <a:r>
              <a:rPr sz="3600" spc="-10" dirty="0">
                <a:solidFill>
                  <a:srgbClr val="212A35"/>
                </a:solidFill>
                <a:latin typeface="Calibri"/>
                <a:cs typeface="Calibri"/>
              </a:rPr>
              <a:t>Автоматичне</a:t>
            </a:r>
            <a:r>
              <a:rPr sz="3600" spc="-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212A35"/>
                </a:solidFill>
                <a:latin typeface="Calibri"/>
                <a:cs typeface="Calibri"/>
              </a:rPr>
              <a:t>взаємне </a:t>
            </a:r>
            <a:r>
              <a:rPr sz="3600" spc="-5" dirty="0">
                <a:solidFill>
                  <a:srgbClr val="212A35"/>
                </a:solidFill>
                <a:latin typeface="Calibri"/>
                <a:cs typeface="Calibri"/>
              </a:rPr>
              <a:t>визнання</a:t>
            </a:r>
            <a:r>
              <a:rPr sz="3600" spc="1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212A35"/>
                </a:solidFill>
                <a:latin typeface="Calibri"/>
                <a:cs typeface="Calibri"/>
              </a:rPr>
              <a:t>кредитів</a:t>
            </a:r>
            <a:r>
              <a:rPr sz="3600" spc="-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600" spc="-40" dirty="0">
                <a:solidFill>
                  <a:srgbClr val="212A35"/>
                </a:solidFill>
                <a:latin typeface="Calibri"/>
                <a:cs typeface="Calibri"/>
              </a:rPr>
              <a:t>ЄКТС </a:t>
            </a:r>
            <a:r>
              <a:rPr sz="3600" spc="-80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212A35"/>
                </a:solidFill>
                <a:latin typeface="Calibri"/>
                <a:cs typeface="Calibri"/>
              </a:rPr>
              <a:t>отриманих</a:t>
            </a:r>
            <a:r>
              <a:rPr sz="3600" spc="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212A35"/>
                </a:solidFill>
                <a:latin typeface="Calibri"/>
                <a:cs typeface="Calibri"/>
              </a:rPr>
              <a:t>під час </a:t>
            </a:r>
            <a:r>
              <a:rPr sz="3600" spc="-10" dirty="0">
                <a:solidFill>
                  <a:srgbClr val="212A35"/>
                </a:solidFill>
                <a:latin typeface="Calibri"/>
                <a:cs typeface="Calibri"/>
              </a:rPr>
              <a:t>мобільності</a:t>
            </a:r>
            <a:endParaRPr sz="3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lr>
                <a:srgbClr val="001F5F"/>
              </a:buClr>
              <a:buFont typeface="Arial MT"/>
              <a:buChar char="•"/>
              <a:tabLst>
                <a:tab pos="241300" algn="l"/>
              </a:tabLst>
            </a:pPr>
            <a:r>
              <a:rPr sz="3600" spc="-5" dirty="0">
                <a:solidFill>
                  <a:srgbClr val="212A35"/>
                </a:solidFill>
                <a:latin typeface="Calibri"/>
                <a:cs typeface="Calibri"/>
              </a:rPr>
              <a:t>Створення</a:t>
            </a:r>
            <a:r>
              <a:rPr sz="360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212A35"/>
                </a:solidFill>
                <a:latin typeface="Calibri"/>
                <a:cs typeface="Calibri"/>
              </a:rPr>
              <a:t>потужного</a:t>
            </a:r>
            <a:r>
              <a:rPr sz="3600" spc="-1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212A35"/>
                </a:solidFill>
                <a:latin typeface="Calibri"/>
                <a:cs typeface="Calibri"/>
              </a:rPr>
              <a:t>«Студентського</a:t>
            </a:r>
            <a:r>
              <a:rPr sz="3600" spc="2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212A35"/>
                </a:solidFill>
                <a:latin typeface="Calibri"/>
                <a:cs typeface="Calibri"/>
              </a:rPr>
              <a:t>простору»</a:t>
            </a:r>
            <a:endParaRPr sz="3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Clr>
                <a:srgbClr val="001F5F"/>
              </a:buClr>
              <a:buFont typeface="Arial MT"/>
              <a:buChar char="•"/>
              <a:tabLst>
                <a:tab pos="241300" algn="l"/>
              </a:tabLst>
            </a:pPr>
            <a:r>
              <a:rPr sz="3600" spc="-5" dirty="0">
                <a:solidFill>
                  <a:srgbClr val="212A35"/>
                </a:solidFill>
                <a:latin typeface="Calibri"/>
                <a:cs typeface="Calibri"/>
              </a:rPr>
              <a:t>Посилення</a:t>
            </a:r>
            <a:r>
              <a:rPr sz="3600" spc="1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212A35"/>
                </a:solidFill>
                <a:latin typeface="Calibri"/>
                <a:cs typeface="Calibri"/>
              </a:rPr>
              <a:t>зв'язку </a:t>
            </a:r>
            <a:r>
              <a:rPr sz="3600" spc="-5" dirty="0">
                <a:solidFill>
                  <a:srgbClr val="212A35"/>
                </a:solidFill>
                <a:latin typeface="Calibri"/>
                <a:cs typeface="Calibri"/>
              </a:rPr>
              <a:t>між</a:t>
            </a:r>
            <a:r>
              <a:rPr sz="3600" spc="-1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212A35"/>
                </a:solidFill>
                <a:latin typeface="Calibri"/>
                <a:cs typeface="Calibri"/>
              </a:rPr>
              <a:t>освітою</a:t>
            </a:r>
            <a:r>
              <a:rPr sz="3600" spc="-1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212A35"/>
                </a:solidFill>
                <a:latin typeface="Calibri"/>
                <a:cs typeface="Calibri"/>
              </a:rPr>
              <a:t>та</a:t>
            </a:r>
            <a:r>
              <a:rPr sz="3600" spc="-15" dirty="0">
                <a:solidFill>
                  <a:srgbClr val="212A35"/>
                </a:solidFill>
                <a:latin typeface="Calibri"/>
                <a:cs typeface="Calibri"/>
              </a:rPr>
              <a:t> наукою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" y="6326123"/>
            <a:ext cx="1752600" cy="3505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2304" y="6326123"/>
            <a:ext cx="1816607" cy="3505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8680" y="434340"/>
            <a:ext cx="656844" cy="65684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4732020" cy="278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00400"/>
            <a:ext cx="4800600" cy="2864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4648200" cy="2873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44" y="152401"/>
            <a:ext cx="4624841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4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2304" y="6326123"/>
            <a:ext cx="1816607" cy="3505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480" y="6326123"/>
            <a:ext cx="1752600" cy="35052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3293" y="15697"/>
            <a:ext cx="101638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01F5F"/>
                </a:solidFill>
              </a:rPr>
              <a:t>Ключові</a:t>
            </a:r>
            <a:r>
              <a:rPr sz="4800" dirty="0">
                <a:solidFill>
                  <a:srgbClr val="001F5F"/>
                </a:solidFill>
              </a:rPr>
              <a:t> </a:t>
            </a:r>
            <a:r>
              <a:rPr sz="4800" spc="-5" dirty="0">
                <a:solidFill>
                  <a:srgbClr val="001F5F"/>
                </a:solidFill>
              </a:rPr>
              <a:t>напрями</a:t>
            </a:r>
            <a:r>
              <a:rPr sz="4800" spc="10" dirty="0">
                <a:solidFill>
                  <a:srgbClr val="001F5F"/>
                </a:solidFill>
              </a:rPr>
              <a:t> </a:t>
            </a:r>
            <a:r>
              <a:rPr sz="4800" spc="-5" dirty="0">
                <a:solidFill>
                  <a:srgbClr val="001F5F"/>
                </a:solidFill>
              </a:rPr>
              <a:t>Програми</a:t>
            </a:r>
            <a:r>
              <a:rPr sz="4800" dirty="0">
                <a:solidFill>
                  <a:srgbClr val="001F5F"/>
                </a:solidFill>
              </a:rPr>
              <a:t> </a:t>
            </a:r>
            <a:r>
              <a:rPr sz="3600" spc="-15" dirty="0">
                <a:solidFill>
                  <a:srgbClr val="FFFFFF"/>
                </a:solidFill>
              </a:rPr>
              <a:t>(Кey</a:t>
            </a:r>
            <a:r>
              <a:rPr sz="3600" spc="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Actions)</a:t>
            </a:r>
            <a:endParaRPr sz="3600"/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05200" y="1623060"/>
            <a:ext cx="2686050" cy="249250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996944" y="2455621"/>
            <a:ext cx="1707514" cy="755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875"/>
              </a:lnSpc>
              <a:spcBef>
                <a:spcPts val="95"/>
              </a:spcBef>
            </a:pPr>
            <a:r>
              <a:rPr sz="2500" b="1" spc="-5" dirty="0">
                <a:solidFill>
                  <a:srgbClr val="1F3863"/>
                </a:solidFill>
                <a:latin typeface="Calibri"/>
                <a:cs typeface="Calibri"/>
              </a:rPr>
              <a:t>КА1:</a:t>
            </a:r>
            <a:endParaRPr sz="2500">
              <a:latin typeface="Calibri"/>
              <a:cs typeface="Calibri"/>
            </a:endParaRPr>
          </a:p>
          <a:p>
            <a:pPr algn="ctr">
              <a:lnSpc>
                <a:spcPts val="2875"/>
              </a:lnSpc>
            </a:pPr>
            <a:r>
              <a:rPr sz="2500" b="1" spc="-5" dirty="0">
                <a:solidFill>
                  <a:srgbClr val="1F3863"/>
                </a:solidFill>
                <a:latin typeface="Calibri"/>
                <a:cs typeface="Calibri"/>
              </a:rPr>
              <a:t>Мобільність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52032" y="1712976"/>
            <a:ext cx="2692145" cy="231267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895845" y="1713738"/>
            <a:ext cx="1607820" cy="2236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0059">
              <a:lnSpc>
                <a:spcPts val="2990"/>
              </a:lnSpc>
              <a:spcBef>
                <a:spcPts val="105"/>
              </a:spcBef>
            </a:pPr>
            <a:r>
              <a:rPr sz="2600" b="1" dirty="0">
                <a:solidFill>
                  <a:srgbClr val="1F3863"/>
                </a:solidFill>
                <a:latin typeface="Calibri"/>
                <a:cs typeface="Calibri"/>
              </a:rPr>
              <a:t>КА2:</a:t>
            </a:r>
            <a:endParaRPr sz="2600">
              <a:latin typeface="Calibri"/>
              <a:cs typeface="Calibri"/>
            </a:endParaRPr>
          </a:p>
          <a:p>
            <a:pPr marL="12700" marR="5080" indent="198120">
              <a:lnSpc>
                <a:spcPts val="2860"/>
              </a:lnSpc>
              <a:spcBef>
                <a:spcPts val="175"/>
              </a:spcBef>
            </a:pPr>
            <a:r>
              <a:rPr sz="2600" b="1" dirty="0">
                <a:solidFill>
                  <a:srgbClr val="1F3863"/>
                </a:solidFill>
                <a:latin typeface="Calibri"/>
                <a:cs typeface="Calibri"/>
              </a:rPr>
              <a:t>Проєкти </a:t>
            </a:r>
            <a:r>
              <a:rPr sz="2600" b="1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1F3863"/>
                </a:solidFill>
                <a:latin typeface="Calibri"/>
                <a:cs typeface="Calibri"/>
              </a:rPr>
              <a:t>співпраці</a:t>
            </a:r>
            <a:r>
              <a:rPr sz="2600" b="1" spc="-7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1F3863"/>
                </a:solidFill>
                <a:latin typeface="Calibri"/>
                <a:cs typeface="Calibri"/>
              </a:rPr>
              <a:t>– </a:t>
            </a:r>
            <a:r>
              <a:rPr sz="2600" b="1" spc="-57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1F3863"/>
                </a:solidFill>
                <a:latin typeface="Calibri"/>
                <a:cs typeface="Calibri"/>
              </a:rPr>
              <a:t>інновації/</a:t>
            </a:r>
            <a:endParaRPr sz="2600">
              <a:latin typeface="Calibri"/>
              <a:cs typeface="Calibri"/>
            </a:endParaRPr>
          </a:p>
          <a:p>
            <a:pPr marL="271145">
              <a:lnSpc>
                <a:spcPts val="2665"/>
              </a:lnSpc>
            </a:pPr>
            <a:r>
              <a:rPr sz="2600" b="1" spc="-5" dirty="0">
                <a:solidFill>
                  <a:srgbClr val="1F3863"/>
                </a:solidFill>
                <a:latin typeface="Calibri"/>
                <a:cs typeface="Calibri"/>
              </a:rPr>
              <a:t>успішні</a:t>
            </a:r>
            <a:endParaRPr sz="2600">
              <a:latin typeface="Calibri"/>
              <a:cs typeface="Calibri"/>
            </a:endParaRPr>
          </a:p>
          <a:p>
            <a:pPr marL="132715">
              <a:lnSpc>
                <a:spcPts val="2990"/>
              </a:lnSpc>
            </a:pPr>
            <a:r>
              <a:rPr sz="2600" b="1" spc="-5" dirty="0">
                <a:solidFill>
                  <a:srgbClr val="1F3863"/>
                </a:solidFill>
                <a:latin typeface="Calibri"/>
                <a:cs typeface="Calibri"/>
              </a:rPr>
              <a:t>практики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75064" y="1766316"/>
            <a:ext cx="2410205" cy="220598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737597" y="2281808"/>
            <a:ext cx="1488440" cy="1104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algn="ctr">
              <a:lnSpc>
                <a:spcPts val="2875"/>
              </a:lnSpc>
              <a:spcBef>
                <a:spcPts val="95"/>
              </a:spcBef>
            </a:pPr>
            <a:r>
              <a:rPr sz="2500" b="1" spc="-5" dirty="0">
                <a:solidFill>
                  <a:srgbClr val="1F3863"/>
                </a:solidFill>
                <a:latin typeface="Calibri"/>
                <a:cs typeface="Calibri"/>
              </a:rPr>
              <a:t>КА3:</a:t>
            </a:r>
            <a:endParaRPr sz="2500">
              <a:latin typeface="Calibri"/>
              <a:cs typeface="Calibri"/>
            </a:endParaRPr>
          </a:p>
          <a:p>
            <a:pPr marL="12700" marR="5080" algn="ctr">
              <a:lnSpc>
                <a:spcPts val="2750"/>
              </a:lnSpc>
              <a:spcBef>
                <a:spcPts val="175"/>
              </a:spcBef>
            </a:pPr>
            <a:r>
              <a:rPr sz="2500" b="1" spc="-5" dirty="0">
                <a:solidFill>
                  <a:srgbClr val="1F3863"/>
                </a:solidFill>
                <a:latin typeface="Calibri"/>
                <a:cs typeface="Calibri"/>
              </a:rPr>
              <a:t>Пі</a:t>
            </a:r>
            <a:r>
              <a:rPr sz="2500" b="1" spc="-45" dirty="0">
                <a:solidFill>
                  <a:srgbClr val="1F3863"/>
                </a:solidFill>
                <a:latin typeface="Calibri"/>
                <a:cs typeface="Calibri"/>
              </a:rPr>
              <a:t>д</a:t>
            </a:r>
            <a:r>
              <a:rPr sz="2500" b="1" spc="-5" dirty="0">
                <a:solidFill>
                  <a:srgbClr val="1F3863"/>
                </a:solidFill>
                <a:latin typeface="Calibri"/>
                <a:cs typeface="Calibri"/>
              </a:rPr>
              <a:t>трим</a:t>
            </a:r>
            <a:r>
              <a:rPr sz="2500" b="1" spc="-40" dirty="0">
                <a:solidFill>
                  <a:srgbClr val="1F3863"/>
                </a:solidFill>
                <a:latin typeface="Calibri"/>
                <a:cs typeface="Calibri"/>
              </a:rPr>
              <a:t>к</a:t>
            </a:r>
            <a:r>
              <a:rPr sz="2500" b="1" spc="-5" dirty="0">
                <a:solidFill>
                  <a:srgbClr val="1F3863"/>
                </a:solidFill>
                <a:latin typeface="Calibri"/>
                <a:cs typeface="Calibri"/>
              </a:rPr>
              <a:t>а  реформ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76444" y="4364735"/>
            <a:ext cx="2369057" cy="212064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526404" y="5186933"/>
            <a:ext cx="147129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1F3863"/>
                </a:solidFill>
                <a:latin typeface="Calibri"/>
                <a:cs typeface="Calibri"/>
              </a:rPr>
              <a:t>Жан</a:t>
            </a:r>
            <a:r>
              <a:rPr sz="2500" b="1" spc="-7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1F3863"/>
                </a:solidFill>
                <a:latin typeface="Calibri"/>
                <a:cs typeface="Calibri"/>
              </a:rPr>
              <a:t>Моне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76388" y="4346447"/>
            <a:ext cx="2367533" cy="215722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401304" y="5159755"/>
            <a:ext cx="921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1F3863"/>
                </a:solidFill>
                <a:latin typeface="Calibri"/>
                <a:cs typeface="Calibri"/>
              </a:rPr>
              <a:t>Сп</a:t>
            </a:r>
            <a:r>
              <a:rPr sz="2800" b="1" spc="-20" dirty="0">
                <a:solidFill>
                  <a:srgbClr val="1F3863"/>
                </a:solidFill>
                <a:latin typeface="Calibri"/>
                <a:cs typeface="Calibri"/>
              </a:rPr>
              <a:t>о</a:t>
            </a:r>
            <a:r>
              <a:rPr sz="2800" b="1" spc="-5" dirty="0">
                <a:solidFill>
                  <a:srgbClr val="1F3863"/>
                </a:solidFill>
                <a:latin typeface="Calibri"/>
                <a:cs typeface="Calibri"/>
              </a:rPr>
              <a:t>рт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5907" y="3596211"/>
            <a:ext cx="4189095" cy="161036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800" b="1" spc="-40" dirty="0">
                <a:solidFill>
                  <a:srgbClr val="1F4E79"/>
                </a:solidFill>
                <a:latin typeface="Calibri"/>
                <a:cs typeface="Calibri"/>
              </a:rPr>
              <a:t>ОСВІТА</a:t>
            </a:r>
            <a:r>
              <a:rPr sz="2800" b="1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1F4E79"/>
                </a:solidFill>
                <a:latin typeface="Calibri"/>
                <a:cs typeface="Calibri"/>
              </a:rPr>
              <a:t>(вся),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800" b="1" spc="-10" dirty="0">
                <a:solidFill>
                  <a:srgbClr val="1F4E79"/>
                </a:solidFill>
                <a:latin typeface="Calibri"/>
                <a:cs typeface="Calibri"/>
              </a:rPr>
              <a:t>ПРОФЕСІЙНА</a:t>
            </a:r>
            <a:r>
              <a:rPr sz="2800" b="1" spc="-6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1F4E79"/>
                </a:solidFill>
                <a:latin typeface="Calibri"/>
                <a:cs typeface="Calibri"/>
              </a:rPr>
              <a:t>ПІДГОТОВКА, </a:t>
            </a:r>
            <a:r>
              <a:rPr sz="2800" b="1" spc="-6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1F4E79"/>
                </a:solidFill>
                <a:latin typeface="Calibri"/>
                <a:cs typeface="Calibri"/>
              </a:rPr>
              <a:t>МОЛОДЬ,</a:t>
            </a:r>
            <a:r>
              <a:rPr sz="2800" b="1" spc="-10" dirty="0">
                <a:solidFill>
                  <a:srgbClr val="1F4E79"/>
                </a:solidFill>
                <a:latin typeface="Calibri"/>
                <a:cs typeface="Calibri"/>
              </a:rPr>
              <a:t> СПОРТ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103" y="754380"/>
            <a:ext cx="3845052" cy="22174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42576" y="0"/>
            <a:ext cx="2247137" cy="204444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480" y="6326123"/>
            <a:ext cx="1752600" cy="3505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52304" y="6326123"/>
            <a:ext cx="1816607" cy="35052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66086" y="81229"/>
            <a:ext cx="36893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1F5F"/>
                </a:solidFill>
              </a:rPr>
              <a:t>Нові</a:t>
            </a:r>
            <a:r>
              <a:rPr sz="4800" spc="-100" dirty="0">
                <a:solidFill>
                  <a:srgbClr val="001F5F"/>
                </a:solidFill>
              </a:rPr>
              <a:t> </a:t>
            </a:r>
            <a:r>
              <a:rPr sz="4800" spc="-5" dirty="0">
                <a:solidFill>
                  <a:srgbClr val="001F5F"/>
                </a:solidFill>
              </a:rPr>
              <a:t>напрями</a:t>
            </a:r>
            <a:endParaRPr sz="480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8680" y="434340"/>
            <a:ext cx="656844" cy="656843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604759" y="1580388"/>
            <a:ext cx="4371340" cy="2367280"/>
            <a:chOff x="7604759" y="1580388"/>
            <a:chExt cx="4371340" cy="236728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57459" y="1580388"/>
              <a:ext cx="1818131" cy="21107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04759" y="2398776"/>
              <a:ext cx="2447544" cy="154838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64363" y="838683"/>
            <a:ext cx="11443970" cy="560006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10"/>
              </a:spcBef>
              <a:buClr>
                <a:srgbClr val="001F5F"/>
              </a:buClr>
              <a:buFont typeface="Arial MT"/>
              <a:buChar char="•"/>
              <a:tabLst>
                <a:tab pos="241300" algn="l"/>
              </a:tabLst>
            </a:pP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Більше</a:t>
            </a:r>
            <a:r>
              <a:rPr sz="3200" spc="-2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12A35"/>
                </a:solidFill>
                <a:latin typeface="Calibri"/>
                <a:cs typeface="Calibri"/>
              </a:rPr>
              <a:t>міжнародної</a:t>
            </a:r>
            <a:r>
              <a:rPr sz="3200" spc="-2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мобільності:</a:t>
            </a:r>
            <a:r>
              <a:rPr sz="3200" spc="1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212A35"/>
                </a:solidFill>
                <a:latin typeface="Calibri"/>
                <a:cs typeface="Calibri"/>
              </a:rPr>
              <a:t>молодь,</a:t>
            </a:r>
            <a:r>
              <a:rPr sz="3200" spc="-2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вища 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освіта,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 спорт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15"/>
              </a:spcBef>
              <a:buClr>
                <a:srgbClr val="001F5F"/>
              </a:buClr>
              <a:buFont typeface="Arial MT"/>
              <a:buChar char="•"/>
              <a:tabLst>
                <a:tab pos="241300" algn="l"/>
              </a:tabLst>
            </a:pP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Віртуальні</a:t>
            </a:r>
            <a:r>
              <a:rPr sz="3200" spc="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обміни</a:t>
            </a:r>
            <a:r>
              <a:rPr sz="3200" spc="-2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та навчання</a:t>
            </a:r>
            <a:r>
              <a:rPr sz="3200" spc="-1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–</a:t>
            </a:r>
            <a:r>
              <a:rPr sz="3200" spc="1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вища</a:t>
            </a:r>
            <a:r>
              <a:rPr sz="3200" spc="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освіта,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212A35"/>
                </a:solidFill>
                <a:latin typeface="Calibri"/>
                <a:cs typeface="Calibri"/>
              </a:rPr>
              <a:t>молодь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19"/>
              </a:spcBef>
              <a:buClr>
                <a:srgbClr val="001F5F"/>
              </a:buClr>
              <a:buFont typeface="Arial MT"/>
              <a:buChar char="•"/>
              <a:tabLst>
                <a:tab pos="241300" algn="l"/>
              </a:tabLst>
            </a:pPr>
            <a:r>
              <a:rPr sz="3200" spc="-15" dirty="0">
                <a:solidFill>
                  <a:srgbClr val="212A35"/>
                </a:solidFill>
                <a:latin typeface="Calibri"/>
                <a:cs typeface="Calibri"/>
              </a:rPr>
              <a:t>Розвиток</a:t>
            </a:r>
            <a:r>
              <a:rPr sz="3200" spc="-2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потенціалу</a:t>
            </a:r>
            <a:r>
              <a:rPr sz="3200" spc="-2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12A35"/>
                </a:solidFill>
                <a:latin typeface="Calibri"/>
                <a:cs typeface="Calibri"/>
              </a:rPr>
              <a:t>вищої 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освіти</a:t>
            </a:r>
            <a:r>
              <a:rPr sz="3200" spc="-2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та</a:t>
            </a:r>
            <a:r>
              <a:rPr sz="3200" spc="-1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212A35"/>
                </a:solidFill>
                <a:latin typeface="Calibri"/>
                <a:cs typeface="Calibri"/>
              </a:rPr>
              <a:t>молоді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15"/>
              </a:spcBef>
              <a:buClr>
                <a:srgbClr val="001F5F"/>
              </a:buClr>
              <a:buFont typeface="Arial MT"/>
              <a:buChar char="•"/>
              <a:tabLst>
                <a:tab pos="241300" algn="l"/>
              </a:tabLst>
            </a:pPr>
            <a:r>
              <a:rPr sz="3200" spc="-15" dirty="0">
                <a:solidFill>
                  <a:srgbClr val="212A35"/>
                </a:solidFill>
                <a:latin typeface="Calibri"/>
                <a:cs typeface="Calibri"/>
              </a:rPr>
              <a:t>Розвиток</a:t>
            </a:r>
            <a:r>
              <a:rPr sz="3200" spc="-3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потенціалу</a:t>
            </a:r>
            <a:r>
              <a:rPr sz="3200" spc="-4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VET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19"/>
              </a:spcBef>
              <a:buClr>
                <a:srgbClr val="001F5F"/>
              </a:buClr>
              <a:buFont typeface="Arial MT"/>
              <a:buChar char="•"/>
              <a:tabLst>
                <a:tab pos="241300" algn="l"/>
              </a:tabLst>
            </a:pPr>
            <a:r>
              <a:rPr sz="3200" spc="-15" dirty="0">
                <a:solidFill>
                  <a:srgbClr val="212A35"/>
                </a:solidFill>
                <a:latin typeface="Calibri"/>
                <a:cs typeface="Calibri"/>
              </a:rPr>
              <a:t>Розвиток</a:t>
            </a:r>
            <a:r>
              <a:rPr sz="3200" spc="-2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потенціалу</a:t>
            </a:r>
            <a:r>
              <a:rPr sz="3200" spc="-2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в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сфері</a:t>
            </a:r>
            <a:r>
              <a:rPr sz="3200" spc="-2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спорту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15"/>
              </a:spcBef>
              <a:buClr>
                <a:srgbClr val="001F5F"/>
              </a:buClr>
              <a:buFont typeface="Arial MT"/>
              <a:buChar char="•"/>
              <a:tabLst>
                <a:tab pos="241300" algn="l"/>
              </a:tabLst>
            </a:pP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Більше 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відкритих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ресурсів, 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бази</a:t>
            </a:r>
            <a:r>
              <a:rPr sz="3200" spc="-2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проєктів 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та</a:t>
            </a:r>
            <a:r>
              <a:rPr sz="3200" spc="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212A35"/>
                </a:solidFill>
                <a:latin typeface="Calibri"/>
                <a:cs typeface="Calibri"/>
              </a:rPr>
              <a:t>результатів</a:t>
            </a:r>
            <a:endParaRPr sz="320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819"/>
              </a:spcBef>
              <a:buClr>
                <a:srgbClr val="001F5F"/>
              </a:buClr>
              <a:buFont typeface="Arial MT"/>
              <a:buChar char="•"/>
              <a:tabLst>
                <a:tab pos="332105" algn="l"/>
                <a:tab pos="332740" algn="l"/>
              </a:tabLst>
            </a:pPr>
            <a:r>
              <a:rPr sz="3200" spc="-15" dirty="0">
                <a:solidFill>
                  <a:srgbClr val="212A35"/>
                </a:solidFill>
                <a:latin typeface="Calibri"/>
                <a:cs typeface="Calibri"/>
              </a:rPr>
              <a:t>Продовження</a:t>
            </a:r>
            <a:r>
              <a:rPr sz="3200" spc="-3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попередніх</a:t>
            </a:r>
            <a:r>
              <a:rPr sz="3200" spc="-1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ініціатив: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освіта, </a:t>
            </a:r>
            <a:r>
              <a:rPr sz="3200" spc="-25" dirty="0">
                <a:solidFill>
                  <a:srgbClr val="212A35"/>
                </a:solidFill>
                <a:latin typeface="Calibri"/>
                <a:cs typeface="Calibri"/>
              </a:rPr>
              <a:t>молодь,</a:t>
            </a:r>
            <a:r>
              <a:rPr sz="3200" spc="-2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спорт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2800" spc="-35" dirty="0">
                <a:solidFill>
                  <a:srgbClr val="212A35"/>
                </a:solidFill>
                <a:latin typeface="Calibri"/>
                <a:cs typeface="Calibri"/>
              </a:rPr>
              <a:t>Тривають</a:t>
            </a:r>
            <a:r>
              <a:rPr sz="2800" spc="2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A35"/>
                </a:solidFill>
                <a:latin typeface="Calibri"/>
                <a:cs typeface="Calibri"/>
              </a:rPr>
              <a:t>індивідуальні</a:t>
            </a:r>
            <a:r>
              <a:rPr sz="2800" spc="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12A35"/>
                </a:solidFill>
                <a:latin typeface="Calibri"/>
                <a:cs typeface="Calibri"/>
              </a:rPr>
              <a:t>конкурси</a:t>
            </a:r>
            <a:r>
              <a:rPr sz="2800" spc="3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A35"/>
                </a:solidFill>
                <a:latin typeface="Calibri"/>
                <a:cs typeface="Calibri"/>
              </a:rPr>
              <a:t>на</a:t>
            </a:r>
            <a:r>
              <a:rPr sz="2800" spc="2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12A35"/>
                </a:solidFill>
                <a:latin typeface="Calibri"/>
                <a:cs typeface="Calibri"/>
              </a:rPr>
              <a:t>міжнародну</a:t>
            </a:r>
            <a:r>
              <a:rPr sz="2800" spc="-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12A35"/>
                </a:solidFill>
                <a:latin typeface="Calibri"/>
                <a:cs typeface="Calibri"/>
              </a:rPr>
              <a:t>академічну</a:t>
            </a:r>
            <a:r>
              <a:rPr sz="2800" spc="-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12A35"/>
                </a:solidFill>
                <a:latin typeface="Calibri"/>
                <a:cs typeface="Calibri"/>
              </a:rPr>
              <a:t>мобільність,</a:t>
            </a:r>
            <a:endParaRPr sz="2800">
              <a:latin typeface="Calibri"/>
              <a:cs typeface="Calibri"/>
            </a:endParaRPr>
          </a:p>
          <a:p>
            <a:pPr marL="1955800" marR="5080" indent="-1943735">
              <a:lnSpc>
                <a:spcPct val="100000"/>
              </a:lnSpc>
            </a:pPr>
            <a:r>
              <a:rPr sz="2800" spc="-5" dirty="0">
                <a:solidFill>
                  <a:srgbClr val="212A35"/>
                </a:solidFill>
                <a:latin typeface="Calibri"/>
                <a:cs typeface="Calibri"/>
              </a:rPr>
              <a:t>спільні</a:t>
            </a:r>
            <a:r>
              <a:rPr sz="280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A35"/>
                </a:solidFill>
                <a:latin typeface="Calibri"/>
                <a:cs typeface="Calibri"/>
              </a:rPr>
              <a:t>магістерські</a:t>
            </a:r>
            <a:r>
              <a:rPr sz="2800" spc="-1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A35"/>
                </a:solidFill>
                <a:latin typeface="Calibri"/>
                <a:cs typeface="Calibri"/>
              </a:rPr>
              <a:t>програми,</a:t>
            </a:r>
            <a:r>
              <a:rPr sz="2800" spc="2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A35"/>
                </a:solidFill>
                <a:latin typeface="Calibri"/>
                <a:cs typeface="Calibri"/>
              </a:rPr>
              <a:t>мобільність</a:t>
            </a:r>
            <a:r>
              <a:rPr sz="2800" spc="-1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12A35"/>
                </a:solidFill>
                <a:latin typeface="Calibri"/>
                <a:cs typeface="Calibri"/>
              </a:rPr>
              <a:t>молоді/молодіжних</a:t>
            </a:r>
            <a:r>
              <a:rPr sz="2800" spc="-3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A35"/>
                </a:solidFill>
                <a:latin typeface="Calibri"/>
                <a:cs typeface="Calibri"/>
              </a:rPr>
              <a:t>працівників </a:t>
            </a:r>
            <a:r>
              <a:rPr sz="2800" spc="-61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A35"/>
                </a:solidFill>
                <a:latin typeface="Calibri"/>
                <a:cs typeface="Calibri"/>
              </a:rPr>
              <a:t>та інші</a:t>
            </a:r>
            <a:r>
              <a:rPr sz="280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12A35"/>
                </a:solidFill>
                <a:latin typeface="Calibri"/>
                <a:cs typeface="Calibri"/>
              </a:rPr>
              <a:t>можливості</a:t>
            </a:r>
            <a:r>
              <a:rPr sz="2800" spc="-1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12A35"/>
                </a:solidFill>
                <a:latin typeface="Calibri"/>
                <a:cs typeface="Calibri"/>
              </a:rPr>
              <a:t>в </a:t>
            </a:r>
            <a:r>
              <a:rPr sz="2800" spc="-20" dirty="0">
                <a:solidFill>
                  <a:srgbClr val="212A35"/>
                </a:solidFill>
                <a:latin typeface="Calibri"/>
                <a:cs typeface="Calibri"/>
              </a:rPr>
              <a:t>межах</a:t>
            </a:r>
            <a:r>
              <a:rPr sz="2800" spc="-3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12A35"/>
                </a:solidFill>
                <a:latin typeface="Calibri"/>
                <a:cs typeface="Calibri"/>
              </a:rPr>
              <a:t>поточних</a:t>
            </a:r>
            <a:r>
              <a:rPr sz="2800" spc="2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12A35"/>
                </a:solidFill>
                <a:latin typeface="Calibri"/>
                <a:cs typeface="Calibri"/>
              </a:rPr>
              <a:t>проєктів.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68" y="6347459"/>
            <a:ext cx="1751076" cy="3505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79380" y="6309359"/>
            <a:ext cx="1818131" cy="3489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66774" y="17145"/>
            <a:ext cx="8873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1F5F"/>
                </a:solidFill>
              </a:rPr>
              <a:t>Змішана</a:t>
            </a:r>
            <a:r>
              <a:rPr sz="4800" spc="-15" dirty="0">
                <a:solidFill>
                  <a:srgbClr val="001F5F"/>
                </a:solidFill>
              </a:rPr>
              <a:t> </a:t>
            </a:r>
            <a:r>
              <a:rPr sz="4800" spc="-10" dirty="0">
                <a:solidFill>
                  <a:srgbClr val="001F5F"/>
                </a:solidFill>
              </a:rPr>
              <a:t>мобільність</a:t>
            </a:r>
            <a:r>
              <a:rPr sz="4800" spc="20" dirty="0">
                <a:solidFill>
                  <a:srgbClr val="001F5F"/>
                </a:solidFill>
              </a:rPr>
              <a:t> </a:t>
            </a:r>
            <a:r>
              <a:rPr sz="4800" dirty="0">
                <a:solidFill>
                  <a:srgbClr val="001F5F"/>
                </a:solidFill>
              </a:rPr>
              <a:t>– </a:t>
            </a:r>
            <a:r>
              <a:rPr sz="4800" spc="-20" dirty="0">
                <a:solidFill>
                  <a:srgbClr val="001F5F"/>
                </a:solidFill>
              </a:rPr>
              <a:t>концепція</a:t>
            </a:r>
            <a:endParaRPr sz="480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752" y="146304"/>
            <a:ext cx="658368" cy="6568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2198" y="4635453"/>
            <a:ext cx="7716520" cy="142748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815"/>
              </a:spcBef>
            </a:pPr>
            <a:r>
              <a:rPr sz="4000" spc="-5" dirty="0">
                <a:solidFill>
                  <a:srgbClr val="212A35"/>
                </a:solidFill>
                <a:latin typeface="Calibri"/>
                <a:cs typeface="Calibri"/>
              </a:rPr>
              <a:t>проєкти</a:t>
            </a:r>
            <a:r>
              <a:rPr sz="4000" spc="-1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212A35"/>
                </a:solidFill>
                <a:latin typeface="Calibri"/>
                <a:cs typeface="Calibri"/>
              </a:rPr>
              <a:t>чи </a:t>
            </a:r>
            <a:r>
              <a:rPr sz="4000" spc="-10" dirty="0">
                <a:solidFill>
                  <a:srgbClr val="212A35"/>
                </a:solidFill>
                <a:latin typeface="Calibri"/>
                <a:cs typeface="Calibri"/>
              </a:rPr>
              <a:t>он-лайн </a:t>
            </a:r>
            <a:r>
              <a:rPr sz="4000" spc="-5" dirty="0">
                <a:solidFill>
                  <a:srgbClr val="212A35"/>
                </a:solidFill>
                <a:latin typeface="Calibri"/>
                <a:cs typeface="Calibri"/>
              </a:rPr>
              <a:t>курси</a:t>
            </a:r>
            <a:endParaRPr sz="4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Clr>
                <a:srgbClr val="001F5F"/>
              </a:buClr>
              <a:buFont typeface="Arial MT"/>
              <a:buChar char="•"/>
              <a:tabLst>
                <a:tab pos="241300" algn="l"/>
              </a:tabLst>
            </a:pPr>
            <a:r>
              <a:rPr sz="4000" spc="-5" dirty="0">
                <a:solidFill>
                  <a:srgbClr val="212A35"/>
                </a:solidFill>
                <a:latin typeface="Calibri"/>
                <a:cs typeface="Calibri"/>
              </a:rPr>
              <a:t>Простіший</a:t>
            </a:r>
            <a:r>
              <a:rPr sz="4000" spc="-10" dirty="0">
                <a:solidFill>
                  <a:srgbClr val="212A35"/>
                </a:solidFill>
                <a:latin typeface="Calibri"/>
                <a:cs typeface="Calibri"/>
              </a:rPr>
              <a:t> механізм</a:t>
            </a:r>
            <a:r>
              <a:rPr sz="4000" spc="-2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212A35"/>
                </a:solidFill>
                <a:latin typeface="Calibri"/>
                <a:cs typeface="Calibri"/>
              </a:rPr>
              <a:t>фінансування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00488" y="4079747"/>
            <a:ext cx="2097786" cy="207035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22198" y="1036934"/>
            <a:ext cx="11073765" cy="407352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25"/>
              </a:spcBef>
              <a:buClr>
                <a:srgbClr val="001F5F"/>
              </a:buClr>
              <a:buFont typeface="Arial MT"/>
              <a:buChar char="•"/>
              <a:tabLst>
                <a:tab pos="241300" algn="l"/>
              </a:tabLst>
            </a:pPr>
            <a:r>
              <a:rPr sz="4000" spc="-50" dirty="0">
                <a:solidFill>
                  <a:srgbClr val="212A35"/>
                </a:solidFill>
                <a:latin typeface="Calibri"/>
                <a:cs typeface="Calibri"/>
              </a:rPr>
              <a:t>Будь</a:t>
            </a:r>
            <a:r>
              <a:rPr sz="4000" spc="-1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212A35"/>
                </a:solidFill>
                <a:latin typeface="Calibri"/>
                <a:cs typeface="Calibri"/>
              </a:rPr>
              <a:t>яка</a:t>
            </a:r>
            <a:r>
              <a:rPr sz="4000" spc="-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212A35"/>
                </a:solidFill>
                <a:latin typeface="Calibri"/>
                <a:cs typeface="Calibri"/>
              </a:rPr>
              <a:t>мобільність</a:t>
            </a:r>
            <a:r>
              <a:rPr sz="4000" spc="-2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4000" spc="-30" dirty="0">
                <a:solidFill>
                  <a:srgbClr val="212A35"/>
                </a:solidFill>
                <a:latin typeface="Calibri"/>
                <a:cs typeface="Calibri"/>
              </a:rPr>
              <a:t>може</a:t>
            </a:r>
            <a:r>
              <a:rPr sz="400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212A35"/>
                </a:solidFill>
                <a:latin typeface="Calibri"/>
                <a:cs typeface="Calibri"/>
              </a:rPr>
              <a:t>бути</a:t>
            </a:r>
            <a:r>
              <a:rPr sz="400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212A35"/>
                </a:solidFill>
                <a:latin typeface="Calibri"/>
                <a:cs typeface="Calibri"/>
              </a:rPr>
              <a:t>змішаною</a:t>
            </a:r>
            <a:endParaRPr sz="4000">
              <a:latin typeface="Calibri"/>
              <a:cs typeface="Calibri"/>
            </a:endParaRPr>
          </a:p>
          <a:p>
            <a:pPr marL="241300" marR="1848485" indent="-228600">
              <a:lnSpc>
                <a:spcPct val="90000"/>
              </a:lnSpc>
              <a:spcBef>
                <a:spcPts val="1205"/>
              </a:spcBef>
              <a:buClr>
                <a:srgbClr val="001F5F"/>
              </a:buClr>
              <a:buFont typeface="Arial MT"/>
              <a:buChar char="•"/>
              <a:tabLst>
                <a:tab pos="241300" algn="l"/>
              </a:tabLst>
            </a:pPr>
            <a:r>
              <a:rPr sz="4000" spc="-15" dirty="0">
                <a:solidFill>
                  <a:srgbClr val="212A35"/>
                </a:solidFill>
                <a:latin typeface="Calibri"/>
                <a:cs typeface="Calibri"/>
              </a:rPr>
              <a:t>Коротша </a:t>
            </a:r>
            <a:r>
              <a:rPr sz="4000" spc="-5" dirty="0">
                <a:solidFill>
                  <a:srgbClr val="212A35"/>
                </a:solidFill>
                <a:latin typeface="Calibri"/>
                <a:cs typeface="Calibri"/>
              </a:rPr>
              <a:t>реальна </a:t>
            </a:r>
            <a:r>
              <a:rPr sz="4000" spc="-10" dirty="0">
                <a:solidFill>
                  <a:srgbClr val="212A35"/>
                </a:solidFill>
                <a:latin typeface="Calibri"/>
                <a:cs typeface="Calibri"/>
              </a:rPr>
              <a:t>мобільність </a:t>
            </a:r>
            <a:r>
              <a:rPr sz="4000" dirty="0">
                <a:solidFill>
                  <a:srgbClr val="212A35"/>
                </a:solidFill>
                <a:latin typeface="Calibri"/>
                <a:cs typeface="Calibri"/>
              </a:rPr>
              <a:t>(5-30 </a:t>
            </a:r>
            <a:r>
              <a:rPr sz="4000" spc="-10" dirty="0">
                <a:solidFill>
                  <a:srgbClr val="212A35"/>
                </a:solidFill>
                <a:latin typeface="Calibri"/>
                <a:cs typeface="Calibri"/>
              </a:rPr>
              <a:t>днів) </a:t>
            </a:r>
            <a:r>
              <a:rPr sz="4000" spc="-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212A35"/>
                </a:solidFill>
                <a:latin typeface="Calibri"/>
                <a:cs typeface="Calibri"/>
              </a:rPr>
              <a:t>комбінована </a:t>
            </a:r>
            <a:r>
              <a:rPr sz="4000" spc="-5" dirty="0">
                <a:solidFill>
                  <a:srgbClr val="212A35"/>
                </a:solidFill>
                <a:latin typeface="Calibri"/>
                <a:cs typeface="Calibri"/>
              </a:rPr>
              <a:t>з </a:t>
            </a:r>
            <a:r>
              <a:rPr sz="4000" spc="-10" dirty="0">
                <a:solidFill>
                  <a:srgbClr val="212A35"/>
                </a:solidFill>
                <a:latin typeface="Calibri"/>
                <a:cs typeface="Calibri"/>
              </a:rPr>
              <a:t>обов'язковим </a:t>
            </a:r>
            <a:r>
              <a:rPr sz="4000" spc="-5" dirty="0">
                <a:solidFill>
                  <a:srgbClr val="212A35"/>
                </a:solidFill>
                <a:latin typeface="Calibri"/>
                <a:cs typeface="Calibri"/>
              </a:rPr>
              <a:t>віртуальним </a:t>
            </a:r>
            <a:r>
              <a:rPr sz="4000" spc="-89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212A35"/>
                </a:solidFill>
                <a:latin typeface="Calibri"/>
                <a:cs typeface="Calibri"/>
              </a:rPr>
              <a:t>компонентом</a:t>
            </a:r>
            <a:endParaRPr sz="4000">
              <a:latin typeface="Calibri"/>
              <a:cs typeface="Calibri"/>
            </a:endParaRPr>
          </a:p>
          <a:p>
            <a:pPr marL="241300" marR="1179195" indent="-228600">
              <a:lnSpc>
                <a:spcPts val="4320"/>
              </a:lnSpc>
              <a:spcBef>
                <a:spcPts val="1260"/>
              </a:spcBef>
              <a:buClr>
                <a:srgbClr val="001F5F"/>
              </a:buClr>
              <a:buFont typeface="Arial MT"/>
              <a:buChar char="•"/>
              <a:tabLst>
                <a:tab pos="241300" algn="l"/>
              </a:tabLst>
            </a:pPr>
            <a:r>
              <a:rPr sz="4000" spc="-5" dirty="0">
                <a:solidFill>
                  <a:srgbClr val="212A35"/>
                </a:solidFill>
                <a:latin typeface="Calibri"/>
                <a:cs typeface="Calibri"/>
              </a:rPr>
              <a:t>Віртуальний</a:t>
            </a:r>
            <a:r>
              <a:rPr sz="4000" spc="-1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212A35"/>
                </a:solidFill>
                <a:latin typeface="Calibri"/>
                <a:cs typeface="Calibri"/>
              </a:rPr>
              <a:t>компонент:</a:t>
            </a:r>
            <a:r>
              <a:rPr sz="4000" spc="2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212A35"/>
                </a:solidFill>
                <a:latin typeface="Calibri"/>
                <a:cs typeface="Calibri"/>
              </a:rPr>
              <a:t>спільні</a:t>
            </a:r>
            <a:r>
              <a:rPr sz="4000" spc="-1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212A35"/>
                </a:solidFill>
                <a:latin typeface="Calibri"/>
                <a:cs typeface="Calibri"/>
              </a:rPr>
              <a:t>міжнародні </a:t>
            </a:r>
            <a:r>
              <a:rPr sz="4000" spc="-1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212A35"/>
                </a:solidFill>
                <a:latin typeface="Calibri"/>
                <a:cs typeface="Calibri"/>
              </a:rPr>
              <a:t>обміні</a:t>
            </a:r>
            <a:r>
              <a:rPr sz="4000" spc="-2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212A35"/>
                </a:solidFill>
                <a:latin typeface="Calibri"/>
                <a:cs typeface="Calibri"/>
              </a:rPr>
              <a:t>он-лайн та </a:t>
            </a:r>
            <a:r>
              <a:rPr sz="4000" spc="-15" dirty="0">
                <a:solidFill>
                  <a:srgbClr val="212A35"/>
                </a:solidFill>
                <a:latin typeface="Calibri"/>
                <a:cs typeface="Calibri"/>
              </a:rPr>
              <a:t>командна</a:t>
            </a:r>
            <a:r>
              <a:rPr sz="4000" spc="-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212A35"/>
                </a:solidFill>
                <a:latin typeface="Calibri"/>
                <a:cs typeface="Calibri"/>
              </a:rPr>
              <a:t>робота</a:t>
            </a:r>
            <a:r>
              <a:rPr sz="4000" spc="2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212A35"/>
                </a:solidFill>
                <a:latin typeface="Calibri"/>
                <a:cs typeface="Calibri"/>
              </a:rPr>
              <a:t>–</a:t>
            </a:r>
            <a:r>
              <a:rPr sz="4000" spc="-2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212A35"/>
                </a:solidFill>
                <a:latin typeface="Calibri"/>
                <a:cs typeface="Calibri"/>
              </a:rPr>
              <a:t>спільні</a:t>
            </a:r>
            <a:endParaRPr sz="4000">
              <a:latin typeface="Calibri"/>
              <a:cs typeface="Calibri"/>
            </a:endParaRPr>
          </a:p>
          <a:p>
            <a:pPr marR="5080" algn="r">
              <a:lnSpc>
                <a:spcPts val="2275"/>
              </a:lnSpc>
            </a:pPr>
            <a:r>
              <a:rPr sz="2500" b="1" spc="-20" dirty="0">
                <a:solidFill>
                  <a:srgbClr val="1F3863"/>
                </a:solidFill>
                <a:latin typeface="Calibri"/>
                <a:cs typeface="Calibri"/>
              </a:rPr>
              <a:t>COVID-19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41940" y="5046979"/>
            <a:ext cx="12185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1F3863"/>
                </a:solidFill>
                <a:latin typeface="Calibri"/>
                <a:cs typeface="Calibri"/>
              </a:rPr>
              <a:t>response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68" y="6347459"/>
            <a:ext cx="1751076" cy="3505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79380" y="6309359"/>
            <a:ext cx="1818131" cy="3489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4859" y="235458"/>
            <a:ext cx="105657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1F5F"/>
                </a:solidFill>
              </a:rPr>
              <a:t>Проєкти</a:t>
            </a:r>
            <a:r>
              <a:rPr sz="4800" spc="-25" dirty="0">
                <a:solidFill>
                  <a:srgbClr val="001F5F"/>
                </a:solidFill>
              </a:rPr>
              <a:t> </a:t>
            </a:r>
            <a:r>
              <a:rPr sz="4800" spc="-5" dirty="0">
                <a:solidFill>
                  <a:srgbClr val="001F5F"/>
                </a:solidFill>
              </a:rPr>
              <a:t>партнерств</a:t>
            </a:r>
            <a:r>
              <a:rPr sz="4800" spc="-25" dirty="0">
                <a:solidFill>
                  <a:srgbClr val="001F5F"/>
                </a:solidFill>
              </a:rPr>
              <a:t> </a:t>
            </a:r>
            <a:r>
              <a:rPr sz="4800" spc="-5" dirty="0">
                <a:solidFill>
                  <a:srgbClr val="001F5F"/>
                </a:solidFill>
              </a:rPr>
              <a:t>для</a:t>
            </a:r>
            <a:r>
              <a:rPr sz="4800" spc="-25" dirty="0">
                <a:solidFill>
                  <a:srgbClr val="001F5F"/>
                </a:solidFill>
              </a:rPr>
              <a:t> </a:t>
            </a:r>
            <a:r>
              <a:rPr sz="4800" spc="-5" dirty="0">
                <a:solidFill>
                  <a:srgbClr val="001F5F"/>
                </a:solidFill>
              </a:rPr>
              <a:t>співпраці</a:t>
            </a:r>
            <a:r>
              <a:rPr sz="4800" spc="-25" dirty="0">
                <a:solidFill>
                  <a:srgbClr val="001F5F"/>
                </a:solidFill>
              </a:rPr>
              <a:t> </a:t>
            </a:r>
            <a:r>
              <a:rPr sz="4800" dirty="0">
                <a:solidFill>
                  <a:srgbClr val="001F5F"/>
                </a:solidFill>
              </a:rPr>
              <a:t>(КА2)</a:t>
            </a:r>
            <a:endParaRPr sz="480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752" y="146304"/>
            <a:ext cx="658368" cy="6568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91997" y="1208125"/>
            <a:ext cx="10308590" cy="489140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15"/>
              </a:spcBef>
              <a:buClr>
                <a:srgbClr val="001F5F"/>
              </a:buClr>
              <a:buFont typeface="Arial MT"/>
              <a:buChar char="•"/>
              <a:tabLst>
                <a:tab pos="241300" algn="l"/>
              </a:tabLst>
            </a:pP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Обмін</a:t>
            </a:r>
            <a:r>
              <a:rPr sz="3200" spc="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212A35"/>
                </a:solidFill>
                <a:latin typeface="Calibri"/>
                <a:cs typeface="Calibri"/>
              </a:rPr>
              <a:t>досвідом</a:t>
            </a:r>
            <a:r>
              <a:rPr sz="3200" spc="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задля</a:t>
            </a:r>
            <a:r>
              <a:rPr sz="3200" spc="1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12A35"/>
                </a:solidFill>
                <a:latin typeface="Calibri"/>
                <a:cs typeface="Calibri"/>
              </a:rPr>
              <a:t>досягнення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12A35"/>
                </a:solidFill>
                <a:latin typeface="Calibri"/>
                <a:cs typeface="Calibri"/>
              </a:rPr>
              <a:t>конкретних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212A35"/>
                </a:solidFill>
                <a:latin typeface="Calibri"/>
                <a:cs typeface="Calibri"/>
              </a:rPr>
              <a:t>результатів</a:t>
            </a:r>
            <a:endParaRPr sz="3200">
              <a:latin typeface="Calibri"/>
              <a:cs typeface="Calibri"/>
            </a:endParaRPr>
          </a:p>
          <a:p>
            <a:pPr marL="241300" marR="5080" indent="-228600">
              <a:lnSpc>
                <a:spcPts val="3460"/>
              </a:lnSpc>
              <a:spcBef>
                <a:spcPts val="1250"/>
              </a:spcBef>
              <a:buClr>
                <a:srgbClr val="001F5F"/>
              </a:buClr>
              <a:buFont typeface="Arial MT"/>
              <a:buChar char="•"/>
              <a:tabLst>
                <a:tab pos="241300" algn="l"/>
              </a:tabLst>
            </a:pP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Завдання: підвищити якість </a:t>
            </a:r>
            <a:r>
              <a:rPr sz="3200" spc="-10" dirty="0">
                <a:solidFill>
                  <a:srgbClr val="212A35"/>
                </a:solidFill>
                <a:latin typeface="Calibri"/>
                <a:cs typeface="Calibri"/>
              </a:rPr>
              <a:t>роботи, 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проведенні </a:t>
            </a:r>
            <a:r>
              <a:rPr sz="3200" spc="-25" dirty="0">
                <a:solidFill>
                  <a:srgbClr val="212A35"/>
                </a:solidFill>
                <a:latin typeface="Calibri"/>
                <a:cs typeface="Calibri"/>
              </a:rPr>
              <a:t>заходів </a:t>
            </a:r>
            <a:r>
              <a:rPr sz="3200" spc="-10" dirty="0">
                <a:solidFill>
                  <a:srgbClr val="212A35"/>
                </a:solidFill>
                <a:latin typeface="Calibri"/>
                <a:cs typeface="Calibri"/>
              </a:rPr>
              <a:t>та </a:t>
            </a:r>
            <a:r>
              <a:rPr sz="3200" spc="-71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діяльності</a:t>
            </a:r>
            <a:r>
              <a:rPr sz="3200" spc="-1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проєктів</a:t>
            </a:r>
            <a:endParaRPr sz="3200">
              <a:latin typeface="Calibri"/>
              <a:cs typeface="Calibri"/>
            </a:endParaRPr>
          </a:p>
          <a:p>
            <a:pPr marL="241300" marR="374015" indent="-228600">
              <a:lnSpc>
                <a:spcPts val="3460"/>
              </a:lnSpc>
              <a:spcBef>
                <a:spcPts val="1195"/>
              </a:spcBef>
              <a:buClr>
                <a:srgbClr val="001F5F"/>
              </a:buClr>
              <a:buFont typeface="Arial MT"/>
              <a:buChar char="•"/>
              <a:tabLst>
                <a:tab pos="241300" algn="l"/>
              </a:tabLst>
            </a:pPr>
            <a:r>
              <a:rPr sz="3200" spc="-30" dirty="0">
                <a:solidFill>
                  <a:srgbClr val="212A35"/>
                </a:solidFill>
                <a:latin typeface="Calibri"/>
                <a:cs typeface="Calibri"/>
              </a:rPr>
              <a:t>Розбудова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 потенціалу</a:t>
            </a:r>
            <a:r>
              <a:rPr sz="3200" spc="-1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для</a:t>
            </a:r>
            <a:r>
              <a:rPr sz="3200" spc="1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12A35"/>
                </a:solidFill>
                <a:latin typeface="Calibri"/>
                <a:cs typeface="Calibri"/>
              </a:rPr>
              <a:t>роботи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в</a:t>
            </a:r>
            <a:r>
              <a:rPr sz="3200" spc="1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12A35"/>
                </a:solidFill>
                <a:latin typeface="Calibri"/>
                <a:cs typeface="Calibri"/>
              </a:rPr>
              <a:t>багатонаціональних </a:t>
            </a:r>
            <a:r>
              <a:rPr sz="3200" spc="-70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командах</a:t>
            </a:r>
            <a:r>
              <a:rPr sz="3200" spc="-2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та 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крос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 секторальної 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співпраці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Clr>
                <a:srgbClr val="001F5F"/>
              </a:buClr>
              <a:buFont typeface="Arial MT"/>
              <a:buChar char="•"/>
              <a:tabLst>
                <a:tab pos="241300" algn="l"/>
              </a:tabLst>
            </a:pP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Спільні</a:t>
            </a:r>
            <a:r>
              <a:rPr sz="3200" spc="-1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потреби</a:t>
            </a:r>
            <a:r>
              <a:rPr sz="3200" spc="-5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та</a:t>
            </a:r>
            <a:r>
              <a:rPr sz="3200" spc="-2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пріоритети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19"/>
              </a:spcBef>
              <a:buClr>
                <a:srgbClr val="001F5F"/>
              </a:buClr>
              <a:buFont typeface="Arial MT"/>
              <a:buChar char="•"/>
              <a:tabLst>
                <a:tab pos="241300" algn="l"/>
              </a:tabLst>
            </a:pP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Як</a:t>
            </a:r>
            <a:r>
              <a:rPr sz="3200" spc="-1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35" dirty="0">
                <a:solidFill>
                  <a:srgbClr val="212A35"/>
                </a:solidFill>
                <a:latin typeface="Calibri"/>
                <a:cs typeface="Calibri"/>
              </a:rPr>
              <a:t>результат</a:t>
            </a:r>
            <a:r>
              <a:rPr sz="3200" spc="2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–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12A35"/>
                </a:solidFill>
                <a:latin typeface="Calibri"/>
                <a:cs typeface="Calibri"/>
              </a:rPr>
              <a:t>конкретні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зміни</a:t>
            </a:r>
            <a:r>
              <a:rPr sz="3200" spc="-2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та</a:t>
            </a:r>
            <a:r>
              <a:rPr sz="3200" spc="-10" dirty="0">
                <a:solidFill>
                  <a:srgbClr val="212A35"/>
                </a:solidFill>
                <a:latin typeface="Calibri"/>
                <a:cs typeface="Calibri"/>
              </a:rPr>
              <a:t> розвиток</a:t>
            </a:r>
            <a:endParaRPr sz="3200">
              <a:latin typeface="Calibri"/>
              <a:cs typeface="Calibri"/>
            </a:endParaRPr>
          </a:p>
          <a:p>
            <a:pPr marL="241300" marR="925194" indent="-228600">
              <a:lnSpc>
                <a:spcPts val="3460"/>
              </a:lnSpc>
              <a:spcBef>
                <a:spcPts val="1245"/>
              </a:spcBef>
              <a:buClr>
                <a:srgbClr val="001F5F"/>
              </a:buClr>
              <a:buFont typeface="Arial MT"/>
              <a:buChar char="•"/>
              <a:tabLst>
                <a:tab pos="241300" algn="l"/>
              </a:tabLst>
            </a:pPr>
            <a:r>
              <a:rPr sz="3200" spc="-30" dirty="0">
                <a:solidFill>
                  <a:srgbClr val="212A35"/>
                </a:solidFill>
                <a:latin typeface="Calibri"/>
                <a:cs typeface="Calibri"/>
              </a:rPr>
              <a:t>Горизонтальні </a:t>
            </a:r>
            <a:r>
              <a:rPr sz="3200" spc="-10" dirty="0">
                <a:solidFill>
                  <a:srgbClr val="212A35"/>
                </a:solidFill>
                <a:latin typeface="Calibri"/>
                <a:cs typeface="Calibri"/>
              </a:rPr>
              <a:t>пріоритети: 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стійкість, інклюзивність 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та </a:t>
            </a:r>
            <a:r>
              <a:rPr sz="3200" spc="-71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212A35"/>
                </a:solidFill>
                <a:latin typeface="Calibri"/>
                <a:cs typeface="Calibri"/>
              </a:rPr>
              <a:t>різноманітність,</a:t>
            </a:r>
            <a:r>
              <a:rPr sz="3200" spc="-1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12A35"/>
                </a:solidFill>
                <a:latin typeface="Calibri"/>
                <a:cs typeface="Calibri"/>
              </a:rPr>
              <a:t>цифровізація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480" y="6326123"/>
            <a:ext cx="1752600" cy="3505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52304" y="6326123"/>
            <a:ext cx="1816607" cy="350520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802497"/>
              </p:ext>
            </p:extLst>
          </p:nvPr>
        </p:nvGraphicFramePr>
        <p:xfrm>
          <a:off x="0" y="0"/>
          <a:ext cx="10735945" cy="6857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24270"/>
                <a:gridCol w="4511675"/>
              </a:tblGrid>
              <a:tr h="1048905">
                <a:tc>
                  <a:txBody>
                    <a:bodyPr/>
                    <a:lstStyle/>
                    <a:p>
                      <a:pPr marR="487680"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3200" b="1" spc="-1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Держави-члени</a:t>
                      </a:r>
                      <a:r>
                        <a:rPr sz="3200" b="1" spc="-2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ЄС</a:t>
                      </a:r>
                      <a:r>
                        <a:rPr sz="36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:</a:t>
                      </a:r>
                      <a:endParaRPr sz="3600" dirty="0">
                        <a:latin typeface="Calibri"/>
                        <a:cs typeface="Calibri"/>
                      </a:endParaRPr>
                    </a:p>
                  </a:txBody>
                  <a:tcPr marL="0" marR="0" marT="19050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2909" algn="ctr">
                        <a:lnSpc>
                          <a:spcPct val="100000"/>
                        </a:lnSpc>
                        <a:spcBef>
                          <a:spcPts val="1755"/>
                        </a:spcBef>
                      </a:pPr>
                      <a:r>
                        <a:rPr sz="3200" b="1" u="heavy" spc="-15" dirty="0">
                          <a:solidFill>
                            <a:srgbClr val="2E5496"/>
                          </a:solidFill>
                          <a:uFill>
                            <a:solidFill>
                              <a:srgbClr val="2E5496"/>
                            </a:solidFill>
                          </a:uFill>
                          <a:latin typeface="Calibri"/>
                          <a:cs typeface="Calibri"/>
                        </a:rPr>
                        <a:t>КРАЇНИ-ПАРТНЕРИ</a:t>
                      </a: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22288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5809092">
                <a:tc>
                  <a:txBody>
                    <a:bodyPr/>
                    <a:lstStyle/>
                    <a:p>
                      <a:pPr marR="490220" algn="ctr">
                        <a:lnSpc>
                          <a:spcPts val="2530"/>
                        </a:lnSpc>
                        <a:tabLst>
                          <a:tab pos="2228850" algn="l"/>
                        </a:tabLst>
                      </a:pPr>
                      <a:r>
                        <a:rPr sz="240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Австрія,</a:t>
                      </a:r>
                      <a:r>
                        <a:rPr sz="2400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Бельгія,	Болгарія,</a:t>
                      </a:r>
                      <a:r>
                        <a:rPr sz="2400" spc="-3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Греція,</a:t>
                      </a:r>
                      <a:r>
                        <a:rPr sz="2400" spc="-2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Данія,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459105" marR="948690" algn="ctr">
                        <a:lnSpc>
                          <a:spcPct val="100000"/>
                        </a:lnSpc>
                      </a:pPr>
                      <a:r>
                        <a:rPr sz="2400" spc="-1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Естонія, </a:t>
                      </a:r>
                      <a:r>
                        <a:rPr sz="2400" spc="-1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Ірландія, </a:t>
                      </a:r>
                      <a:r>
                        <a:rPr sz="240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Іспанія, </a:t>
                      </a:r>
                      <a:r>
                        <a:rPr sz="2400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Італія, </a:t>
                      </a:r>
                      <a:r>
                        <a:rPr sz="240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Кіпр, </a:t>
                      </a:r>
                      <a:r>
                        <a:rPr sz="2400" spc="-53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Латвія, Литва, </a:t>
                      </a:r>
                      <a:r>
                        <a:rPr sz="2400" spc="-1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Люксембург, </a:t>
                      </a:r>
                      <a:r>
                        <a:rPr sz="2400" spc="-2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Мальта, </a:t>
                      </a:r>
                      <a:r>
                        <a:rPr sz="2400" spc="-1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Нідерланди,</a:t>
                      </a:r>
                      <a:r>
                        <a:rPr sz="2400" spc="-2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Німеччина,</a:t>
                      </a:r>
                      <a:r>
                        <a:rPr sz="240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Польща,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R="487680"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Португалія,</a:t>
                      </a:r>
                      <a:r>
                        <a:rPr sz="2400" spc="-5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Румунія,</a:t>
                      </a:r>
                      <a:r>
                        <a:rPr sz="2400" spc="-3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Словаччина,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96520" marR="583565" indent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Словенія,</a:t>
                      </a:r>
                      <a:r>
                        <a:rPr sz="2400" spc="-2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Сполучене</a:t>
                      </a:r>
                      <a:r>
                        <a:rPr sz="2400" spc="1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Королівство </a:t>
                      </a:r>
                      <a:r>
                        <a:rPr sz="2400" spc="-1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(перехідний</a:t>
                      </a:r>
                      <a:r>
                        <a:rPr sz="2400" spc="-2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період),</a:t>
                      </a:r>
                      <a:r>
                        <a:rPr sz="2400" spc="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Угорщина,</a:t>
                      </a:r>
                      <a:r>
                        <a:rPr sz="2400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Фінляндія, </a:t>
                      </a:r>
                      <a:r>
                        <a:rPr sz="2400" spc="-53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Франція, </a:t>
                      </a:r>
                      <a:r>
                        <a:rPr sz="2400" spc="-1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Хорватія,</a:t>
                      </a:r>
                      <a:r>
                        <a:rPr sz="2400" spc="-1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Чехія,</a:t>
                      </a:r>
                      <a:r>
                        <a:rPr sz="2400" spc="-1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Швеція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797560" marR="1285875"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2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Інші </a:t>
                      </a:r>
                      <a:r>
                        <a:rPr sz="2800" b="1" spc="-1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країни</a:t>
                      </a:r>
                      <a:r>
                        <a:rPr sz="2800" b="1" spc="1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асоційовані</a:t>
                      </a:r>
                      <a:r>
                        <a:rPr sz="2800" b="1" spc="2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до </a:t>
                      </a:r>
                      <a:r>
                        <a:rPr sz="2800" b="1" spc="-62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Програми: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  <a:p>
                      <a:pPr marR="48768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40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Ісландія,</a:t>
                      </a:r>
                      <a:r>
                        <a:rPr sz="2400" spc="-3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Ліхтенштейн,</a:t>
                      </a:r>
                      <a:r>
                        <a:rPr sz="240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Норвегія,</a:t>
                      </a:r>
                      <a:r>
                        <a:rPr sz="2400" spc="-1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Північна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R="489584" algn="ctr">
                        <a:lnSpc>
                          <a:spcPct val="100000"/>
                        </a:lnSpc>
                      </a:pPr>
                      <a:r>
                        <a:rPr sz="2400" spc="-1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Македонія,</a:t>
                      </a:r>
                      <a:r>
                        <a:rPr sz="2400" spc="-3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Сербія,</a:t>
                      </a:r>
                      <a:r>
                        <a:rPr sz="2400" spc="-3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Туреччина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R="4876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13105" algn="ctr">
                        <a:lnSpc>
                          <a:spcPts val="2985"/>
                        </a:lnSpc>
                      </a:pPr>
                      <a:r>
                        <a:rPr sz="2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Всі</a:t>
                      </a:r>
                      <a:r>
                        <a:rPr sz="2800" b="1" spc="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інші</a:t>
                      </a:r>
                      <a:r>
                        <a:rPr sz="2800" b="1" spc="-2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країни</a:t>
                      </a:r>
                      <a:r>
                        <a:rPr sz="2800" b="1" spc="1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світу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  <a:p>
                      <a:pPr marL="712470" algn="ctr">
                        <a:lnSpc>
                          <a:spcPct val="100000"/>
                        </a:lnSpc>
                      </a:pPr>
                      <a:r>
                        <a:rPr sz="2800" b="1" spc="-5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(понад</a:t>
                      </a:r>
                      <a:r>
                        <a:rPr sz="2800" b="1" spc="-3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1F3863"/>
                          </a:solidFill>
                          <a:latin typeface="Calibri"/>
                          <a:cs typeface="Calibri"/>
                        </a:rPr>
                        <a:t>170)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5728970" y="0"/>
            <a:ext cx="5238750" cy="984885"/>
            <a:chOff x="5728970" y="0"/>
            <a:chExt cx="5238750" cy="984885"/>
          </a:xfrm>
        </p:grpSpPr>
        <p:sp>
          <p:nvSpPr>
            <p:cNvPr id="7" name="object 7"/>
            <p:cNvSpPr/>
            <p:nvPr/>
          </p:nvSpPr>
          <p:spPr>
            <a:xfrm>
              <a:off x="10954511" y="0"/>
              <a:ext cx="12700" cy="978535"/>
            </a:xfrm>
            <a:custGeom>
              <a:avLst/>
              <a:gdLst/>
              <a:ahLst/>
              <a:cxnLst/>
              <a:rect l="l" t="t" r="r" b="b"/>
              <a:pathLst>
                <a:path w="12700" h="978535">
                  <a:moveTo>
                    <a:pt x="0" y="978535"/>
                  </a:moveTo>
                  <a:lnTo>
                    <a:pt x="12700" y="978535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9785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28970" y="0"/>
              <a:ext cx="5238750" cy="0"/>
            </a:xfrm>
            <a:custGeom>
              <a:avLst/>
              <a:gdLst/>
              <a:ahLst/>
              <a:cxnLst/>
              <a:rect l="l" t="t" r="r" b="b"/>
              <a:pathLst>
                <a:path w="5238750">
                  <a:moveTo>
                    <a:pt x="0" y="0"/>
                  </a:moveTo>
                  <a:lnTo>
                    <a:pt x="523824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41592" y="3182111"/>
            <a:ext cx="3229355" cy="229057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49895" y="1824227"/>
            <a:ext cx="2697479" cy="13578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958</Words>
  <Application>Microsoft Office PowerPoint</Application>
  <PresentationFormat>Произвольный</PresentationFormat>
  <Paragraphs>178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Можливості Програми ЄС Еразмус+  для України 2021-2027 рр.</vt:lpstr>
      <vt:lpstr>Що таке Еразмус+?</vt:lpstr>
      <vt:lpstr>Фокус на пріоритетах:</vt:lpstr>
      <vt:lpstr>Презентация PowerPoint</vt:lpstr>
      <vt:lpstr>Ключові напрями Програми (Кey Actions)</vt:lpstr>
      <vt:lpstr>Нові напрями</vt:lpstr>
      <vt:lpstr>Змішана мобільність – концепція</vt:lpstr>
      <vt:lpstr>Проєкти партнерств для співпраці (КА2)</vt:lpstr>
      <vt:lpstr>Презентация PowerPoint</vt:lpstr>
      <vt:lpstr>Хто співпрацює*?</vt:lpstr>
      <vt:lpstr>Де та які документи?</vt:lpstr>
      <vt:lpstr>До кого звертатись?</vt:lpstr>
      <vt:lpstr>Де шукати натхнення та партнерів?</vt:lpstr>
      <vt:lpstr>Де шукати натхнення та партнерів?</vt:lpstr>
      <vt:lpstr>Як шукати партнерів?</vt:lpstr>
      <vt:lpstr>Конкурси Програми ЄС Еразмус+ 2025 р. </vt:lpstr>
      <vt:lpstr>Call for proposals 2025 – EAC/A08/2024 Erasmus+ Programme (C/2024/6983)</vt:lpstr>
      <vt:lpstr>Презентация PowerPoint</vt:lpstr>
      <vt:lpstr>Аплікаційна форма: Частина А та частина В</vt:lpstr>
      <vt:lpstr>Програма Горизонт Європа </vt:lpstr>
      <vt:lpstr>Презентация PowerPoint</vt:lpstr>
      <vt:lpstr>https://ec.europa.eu/info/funding-tenders/opportunities/portal/screen/home</vt:lpstr>
      <vt:lpstr>МДПУ – Заявки ERASMUS+ 2025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Шитикова</dc:creator>
  <cp:lastModifiedBy>user</cp:lastModifiedBy>
  <cp:revision>7</cp:revision>
  <dcterms:created xsi:type="dcterms:W3CDTF">2024-12-02T20:18:22Z</dcterms:created>
  <dcterms:modified xsi:type="dcterms:W3CDTF">2025-01-28T08:31:27Z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2024-12-02T00:00:00Z</vt:filetime>
  </property>
</Properties>
</file>