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71" r:id="rId6"/>
    <p:sldId id="262" r:id="rId7"/>
    <p:sldId id="265" r:id="rId8"/>
    <p:sldId id="272" r:id="rId9"/>
    <p:sldId id="273" r:id="rId10"/>
    <p:sldId id="274" r:id="rId11"/>
    <p:sldId id="266" r:id="rId12"/>
    <p:sldId id="268" r:id="rId13"/>
    <p:sldId id="269" r:id="rId14"/>
    <p:sldId id="270" r:id="rId15"/>
  </p:sldIdLst>
  <p:sldSz cx="14630400" cy="8229600"/>
  <p:notesSz cx="8229600" cy="146304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76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0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emf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11" Type="http://schemas.openxmlformats.org/officeDocument/2006/relationships/image" Target="../media/image6.em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6.emf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emf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6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338393"/>
            <a:ext cx="543615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EPERE Project Meeting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256127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8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Enhancing the Participation and Ensuring the Right to Education for Children with Intellectual Disability: Developing Capacities and Opportunities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C8398F-5FA7-643A-AAEA-A66B2DB7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800205"/>
            <a:ext cx="1994173" cy="1424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DF4BE2-580B-5221-B69B-F3706595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291" y="705669"/>
            <a:ext cx="3736685" cy="1834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3458F1-B19B-A8AF-2DFD-61D18FCEB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897" y="521089"/>
            <a:ext cx="1886713" cy="18652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835CF2-263E-CF0A-35C9-45CF199C6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859" y="642021"/>
            <a:ext cx="1886713" cy="18513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49EA45-07E9-2E36-540C-F0D59A63D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7227" y="705669"/>
            <a:ext cx="1711725" cy="17117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A6CB79-0D97-429B-7DAA-99BA189F9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923" y="3943140"/>
            <a:ext cx="4562813" cy="1572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стена, Стеллаж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E9D1B379-10D7-D9D0-2F19-B2E2958D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1" y="356838"/>
            <a:ext cx="4414812" cy="3300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1E75E-4083-B5AF-6A8E-9E44950E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57" y="356838"/>
            <a:ext cx="4414812" cy="3300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39D4D-88A0-EE89-29D0-0BB66463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B9E1839-25D3-E152-420D-8D3DC215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785" y="1605776"/>
            <a:ext cx="3543343" cy="4739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421D58-DA1D-9D52-7EE4-BC1D416F3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60" y="4114800"/>
            <a:ext cx="4414813" cy="3300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E971DE-B63D-8922-F772-131C747D2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289" y="4114800"/>
            <a:ext cx="4414813" cy="33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302068"/>
            <a:ext cx="594181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Day 2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219801"/>
            <a:ext cx="3679031" cy="2572226"/>
          </a:xfrm>
          <a:prstGeom prst="roundRect">
            <a:avLst>
              <a:gd name="adj" fmla="val 6944"/>
            </a:avLst>
          </a:prstGeom>
          <a:solidFill>
            <a:srgbClr val="CEE6FD"/>
          </a:solidFill>
          <a:ln/>
        </p:spPr>
      </p:sp>
      <p:sp>
        <p:nvSpPr>
          <p:cNvPr id="5" name="Shape 2"/>
          <p:cNvSpPr/>
          <p:nvPr/>
        </p:nvSpPr>
        <p:spPr>
          <a:xfrm>
            <a:off x="992148" y="241815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59" y="2548295"/>
            <a:ext cx="267891" cy="3349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148" y="3211830"/>
            <a:ext cx="249602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Örebro Visit Planning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92148" y="3641050"/>
            <a:ext cx="32823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Thomas Barow outlines schedule and preparations for upcoming study visit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671179" y="2219801"/>
            <a:ext cx="3679031" cy="2572226"/>
          </a:xfrm>
          <a:prstGeom prst="roundRect">
            <a:avLst>
              <a:gd name="adj" fmla="val 6944"/>
            </a:avLst>
          </a:prstGeom>
          <a:solidFill>
            <a:srgbClr val="CEE6FD"/>
          </a:solidFill>
          <a:ln/>
        </p:spPr>
      </p:sp>
      <p:sp>
        <p:nvSpPr>
          <p:cNvPr id="10" name="Shape 6"/>
          <p:cNvSpPr/>
          <p:nvPr/>
        </p:nvSpPr>
        <p:spPr>
          <a:xfrm>
            <a:off x="4869537" y="241815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248" y="2548295"/>
            <a:ext cx="267891" cy="33492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869537" y="321183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Training Modules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4869537" y="3641050"/>
            <a:ext cx="32823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WP3 development discussion with MSPU, TNPU, and KSPU teams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793790" y="4990386"/>
            <a:ext cx="7556421" cy="1937147"/>
          </a:xfrm>
          <a:prstGeom prst="roundRect">
            <a:avLst>
              <a:gd name="adj" fmla="val 9221"/>
            </a:avLst>
          </a:prstGeom>
          <a:solidFill>
            <a:srgbClr val="CEE6FD"/>
          </a:solidFill>
          <a:ln/>
        </p:spPr>
      </p:sp>
      <p:sp>
        <p:nvSpPr>
          <p:cNvPr id="15" name="Shape 10"/>
          <p:cNvSpPr/>
          <p:nvPr/>
        </p:nvSpPr>
        <p:spPr>
          <a:xfrm>
            <a:off x="992148" y="518874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59" y="5318879"/>
            <a:ext cx="267891" cy="33492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92148" y="5982414"/>
            <a:ext cx="274081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Dissemination Strategy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992148" y="6411635"/>
            <a:ext cx="71597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WP4 outreach and publications planning session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56709E-B625-0BDD-BB55-6BCE6017B0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939" t="34720" r="15801" b="15990"/>
          <a:stretch/>
        </p:blipFill>
        <p:spPr>
          <a:xfrm>
            <a:off x="8766690" y="1735403"/>
            <a:ext cx="5482738" cy="27208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67F17DB-8A8F-8C21-F6ED-326A335908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105" t="35035" r="6852"/>
          <a:stretch/>
        </p:blipFill>
        <p:spPr>
          <a:xfrm>
            <a:off x="8748011" y="4802926"/>
            <a:ext cx="5330016" cy="31548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89E830-FDF6-3A0C-ACF7-B6CBD4902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9852"/>
            <a:ext cx="569225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Day 3 Strategic Sessions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2686764"/>
            <a:ext cx="22860" cy="3872984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4" name="Shape 2"/>
          <p:cNvSpPr/>
          <p:nvPr/>
        </p:nvSpPr>
        <p:spPr>
          <a:xfrm>
            <a:off x="6941225" y="2898577"/>
            <a:ext cx="396835" cy="22860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5" name="Shape 3"/>
          <p:cNvSpPr/>
          <p:nvPr/>
        </p:nvSpPr>
        <p:spPr>
          <a:xfrm>
            <a:off x="7240786" y="2835593"/>
            <a:ext cx="148828" cy="148828"/>
          </a:xfrm>
          <a:prstGeom prst="roundRect">
            <a:avLst>
              <a:gd name="adj" fmla="val 307200"/>
            </a:avLst>
          </a:prstGeom>
          <a:solidFill>
            <a:srgbClr val="84C1FA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3184207"/>
            <a:ext cx="57276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Dissemination and Sustainability planning including homepage development, conference participation, and long-term strategy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292340" y="4089202"/>
            <a:ext cx="396835" cy="22860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9" name="Shape 7"/>
          <p:cNvSpPr/>
          <p:nvPr/>
        </p:nvSpPr>
        <p:spPr>
          <a:xfrm>
            <a:off x="7240786" y="4026218"/>
            <a:ext cx="148828" cy="148828"/>
          </a:xfrm>
          <a:prstGeom prst="roundRect">
            <a:avLst>
              <a:gd name="adj" fmla="val 307200"/>
            </a:avLst>
          </a:prstGeom>
          <a:solidFill>
            <a:srgbClr val="84C1FA"/>
          </a:solidFill>
          <a:ln/>
        </p:spPr>
      </p:sp>
      <p:sp>
        <p:nvSpPr>
          <p:cNvPr id="11" name="Text 9"/>
          <p:cNvSpPr/>
          <p:nvPr/>
        </p:nvSpPr>
        <p:spPr>
          <a:xfrm>
            <a:off x="8108990" y="4374832"/>
            <a:ext cx="57276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Project summary, task allocation, and next meeting planning to ensure continued momentum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941225" y="5115520"/>
            <a:ext cx="396835" cy="22860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13" name="Shape 11"/>
          <p:cNvSpPr/>
          <p:nvPr/>
        </p:nvSpPr>
        <p:spPr>
          <a:xfrm>
            <a:off x="7240786" y="5052536"/>
            <a:ext cx="148828" cy="148828"/>
          </a:xfrm>
          <a:prstGeom prst="roundRect">
            <a:avLst>
              <a:gd name="adj" fmla="val 307200"/>
            </a:avLst>
          </a:prstGeom>
          <a:solidFill>
            <a:srgbClr val="84C1FA"/>
          </a:solidFill>
          <a:ln/>
        </p:spPr>
      </p:sp>
      <p:sp>
        <p:nvSpPr>
          <p:cNvPr id="15" name="Text 13"/>
          <p:cNvSpPr/>
          <p:nvPr/>
        </p:nvSpPr>
        <p:spPr>
          <a:xfrm>
            <a:off x="793790" y="5401151"/>
            <a:ext cx="57276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Steering group meeting for QEW-CVLS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project coordination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90FA7F-2BB7-5DC5-EF73-DAE092DC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507" y="5531004"/>
            <a:ext cx="4602547" cy="25889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23500F-E63C-532A-E341-B38ED6C1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10" t="-1802" r="15794" b="13256"/>
          <a:stretch/>
        </p:blipFill>
        <p:spPr>
          <a:xfrm>
            <a:off x="8873289" y="1335136"/>
            <a:ext cx="4741527" cy="30009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0793AF-FD2A-C01B-B4D6-B8312C069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1754" y="482441"/>
            <a:ext cx="4386382" cy="54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Project Impact Goals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57871" y="6904737"/>
            <a:ext cx="13226891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The EPERE project aims to create lasting change in inclusive education through comprehensive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capacity building and opportunity development.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544247" y="2480786"/>
            <a:ext cx="219313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Research Excellence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01754" y="2860119"/>
            <a:ext cx="403562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Conducting thorough needs assessments and developing evidence-based solutions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06" y="1859637"/>
            <a:ext cx="4629388" cy="4629388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255" y="2864525"/>
            <a:ext cx="262414" cy="32813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93022" y="2480786"/>
            <a:ext cx="2615684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Community Engagement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9893022" y="2860119"/>
            <a:ext cx="403562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Mapping local needs and building sustainable support networks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506" y="1859637"/>
            <a:ext cx="4629388" cy="4629388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613" y="2864525"/>
            <a:ext cx="262414" cy="32813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893022" y="4927044"/>
            <a:ext cx="2282309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Training Development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893022" y="5306378"/>
            <a:ext cx="403562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Creating comprehensive modules for educators and support staff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506" y="1859637"/>
            <a:ext cx="4629388" cy="4629388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613" y="5155883"/>
            <a:ext cx="262414" cy="328136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544247" y="4927044"/>
            <a:ext cx="219313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Knowledge Sharing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01754" y="5306378"/>
            <a:ext cx="403562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Disseminating findings through publications and conferences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506" y="1859637"/>
            <a:ext cx="4629388" cy="462938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8255" y="5155883"/>
            <a:ext cx="262414" cy="3281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E670CF-9887-BBF9-7C6D-97256EAB55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3628" y="614132"/>
            <a:ext cx="817090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Building Inclusive Futures Together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57650" y="207103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This three-day meeting represents a crucial step in advancing inclusive education for children with intellectual disabilities across Europe. Through collaborative research, practical training, and sustainable partnerships, the EPERE project will create lasting positive change.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23627" y="3138606"/>
            <a:ext cx="4215289" cy="1778556"/>
          </a:xfrm>
          <a:prstGeom prst="roundRect">
            <a:avLst>
              <a:gd name="adj" fmla="val 10043"/>
            </a:avLst>
          </a:prstGeom>
          <a:solidFill>
            <a:srgbClr val="CEE6FD"/>
          </a:solidFill>
          <a:ln/>
        </p:spPr>
      </p:sp>
      <p:sp>
        <p:nvSpPr>
          <p:cNvPr id="5" name="Text 3"/>
          <p:cNvSpPr/>
          <p:nvPr/>
        </p:nvSpPr>
        <p:spPr>
          <a:xfrm>
            <a:off x="1121986" y="3342770"/>
            <a:ext cx="25287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Immediate Outcomes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27940" y="3808735"/>
            <a:ext cx="38185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Enhanced coordination between partner institutions and refined project deliverables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76078" y="3127716"/>
            <a:ext cx="4215408" cy="1778556"/>
          </a:xfrm>
          <a:prstGeom prst="roundRect">
            <a:avLst>
              <a:gd name="adj" fmla="val 10043"/>
            </a:avLst>
          </a:prstGeom>
          <a:solidFill>
            <a:srgbClr val="CEE6FD"/>
          </a:solidFill>
          <a:ln/>
        </p:spPr>
      </p:sp>
      <p:sp>
        <p:nvSpPr>
          <p:cNvPr id="8" name="Text 6"/>
          <p:cNvSpPr/>
          <p:nvPr/>
        </p:nvSpPr>
        <p:spPr>
          <a:xfrm>
            <a:off x="5446423" y="324874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Long-term Vision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46423" y="3657209"/>
            <a:ext cx="381869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Improved educational opportunities and participation for children with intellectual disabilities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785182" y="3138606"/>
            <a:ext cx="4215289" cy="1778556"/>
          </a:xfrm>
          <a:prstGeom prst="roundRect">
            <a:avLst>
              <a:gd name="adj" fmla="val 10043"/>
            </a:avLst>
          </a:prstGeom>
          <a:solidFill>
            <a:srgbClr val="CEE6FD"/>
          </a:solidFill>
          <a:ln/>
        </p:spPr>
      </p:sp>
      <p:sp>
        <p:nvSpPr>
          <p:cNvPr id="11" name="Text 9"/>
          <p:cNvSpPr/>
          <p:nvPr/>
        </p:nvSpPr>
        <p:spPr>
          <a:xfrm>
            <a:off x="10092689" y="326177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Sustainable Impact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949399" y="3657208"/>
            <a:ext cx="38185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Capacity building that extends beyond the project timeline through trained educators and established networks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03596" y="5678908"/>
            <a:ext cx="7885834" cy="2285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Together, we are building a more inclusive educational landscape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where every child has the opportunity  to thrive and reach their full potential.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7DAB5B-6AE9-D66D-A88B-EEA9DD242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4AF8866-40DF-7E57-B3BC-C3BA4DB19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45" t="9892" r="24163" b="4200"/>
          <a:stretch/>
        </p:blipFill>
        <p:spPr>
          <a:xfrm>
            <a:off x="9513813" y="5002436"/>
            <a:ext cx="4254159" cy="2966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9329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Meeting Details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95432" y="2299710"/>
            <a:ext cx="4215289" cy="1897618"/>
          </a:xfrm>
          <a:prstGeom prst="roundRect">
            <a:avLst>
              <a:gd name="adj" fmla="val 9413"/>
            </a:avLst>
          </a:prstGeom>
          <a:solidFill>
            <a:srgbClr val="CEE6FD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24967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Dates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89" y="3187098"/>
            <a:ext cx="38185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September 22-24, 2025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143317" y="2276211"/>
            <a:ext cx="4215408" cy="1897618"/>
          </a:xfrm>
          <a:prstGeom prst="roundRect">
            <a:avLst>
              <a:gd name="adj" fmla="val 941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5"/>
          <p:cNvSpPr/>
          <p:nvPr/>
        </p:nvSpPr>
        <p:spPr>
          <a:xfrm>
            <a:off x="5405795" y="24945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Location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41675" y="2930979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Faculty of Education and Psychology, UMCS, Lublin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05795" y="3692312"/>
            <a:ext cx="381869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Głęboka, 43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691321" y="2290923"/>
            <a:ext cx="4215289" cy="1897618"/>
          </a:xfrm>
          <a:prstGeom prst="roundRect">
            <a:avLst>
              <a:gd name="adj" fmla="val 9413"/>
            </a:avLst>
          </a:prstGeom>
          <a:solidFill>
            <a:srgbClr val="CEE6FD"/>
          </a:solidFill>
          <a:ln/>
        </p:spPr>
      </p:sp>
      <p:sp>
        <p:nvSpPr>
          <p:cNvPr id="11" name="Text 9"/>
          <p:cNvSpPr/>
          <p:nvPr/>
        </p:nvSpPr>
        <p:spPr>
          <a:xfrm>
            <a:off x="9975678" y="248732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Focus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819561" y="2993889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Inclusive education for children with intellectual disabilities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C5E920-5EC1-FB13-6593-91AB3169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463" y="321426"/>
            <a:ext cx="3130273" cy="10786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4340C9-07A8-3A06-F071-42DF6D787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48" y="4510633"/>
            <a:ext cx="5592665" cy="31458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32B569-2793-FD6B-F260-198B8C81C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00" y="4510633"/>
            <a:ext cx="5592664" cy="31458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95234" y="915947"/>
            <a:ext cx="626030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International Collaboration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1511260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This three-day meeting brings together educators and researchers from multiple universities across Europe to advance inclusive education initiatives.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2369582"/>
            <a:ext cx="496133" cy="4961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29438" y="247364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Örebro University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280190" y="2937628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Thomas Barow leading project coordination and management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31263"/>
            <a:ext cx="496133" cy="49613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29438" y="3494543"/>
            <a:ext cx="406538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Maria Curie-Skłodowska University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280189" y="4016633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Stanisława Byra and Dorota Chimicz hosting the meeting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89" y="4453234"/>
            <a:ext cx="496133" cy="49613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929438" y="4566166"/>
            <a:ext cx="25235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Ukrainian Universities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6232136" y="4302205"/>
            <a:ext cx="7556421" cy="35259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/>
            <a:endParaRPr lang="uk-UA" sz="2400" b="0" i="0" u="none" strike="noStrike" baseline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pl-PL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Ternopil Volodymyr Hnatuik National Pedagogical University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Hanna Slozanska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Nadiia Horishna</a:t>
            </a:r>
          </a:p>
          <a:p>
            <a:r>
              <a:rPr lang="pl-PL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Bogdan Khmelnitsky Melitopol State Pedagogical University</a:t>
            </a:r>
            <a:r>
              <a:rPr lang="en-US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Hanna Varina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pl-PL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Yevhen Topalov</a:t>
            </a:r>
          </a:p>
          <a:p>
            <a:r>
              <a:rPr lang="pl-PL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Kryvyi Rih State Pedagogical University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Kateryna Bondar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pl-PL" sz="20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Olena Shestopalova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FC52D6-AF80-4C17-3E43-5AD900A97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89" y="234022"/>
            <a:ext cx="4266962" cy="31895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37738D-DCBB-25CE-037D-94CE5C177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80" y="3718377"/>
            <a:ext cx="4343871" cy="32477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A6689B-C561-9519-482D-AB99EE483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7630" y="71888"/>
            <a:ext cx="2765502" cy="9529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10328"/>
            <a:ext cx="554438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Day 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3199924"/>
            <a:ext cx="22860" cy="2846546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4" name="Shape 2"/>
          <p:cNvSpPr/>
          <p:nvPr/>
        </p:nvSpPr>
        <p:spPr>
          <a:xfrm>
            <a:off x="6519505" y="3411736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5" name="Shape 3"/>
          <p:cNvSpPr/>
          <p:nvPr/>
        </p:nvSpPr>
        <p:spPr>
          <a:xfrm>
            <a:off x="7091958" y="3199924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6" name="Text 4"/>
          <p:cNvSpPr/>
          <p:nvPr/>
        </p:nvSpPr>
        <p:spPr>
          <a:xfrm>
            <a:off x="7166372" y="323713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3697367"/>
            <a:ext cx="552914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Official Welcome at UMCS with Thomas Barow and Dorota Chimicz setting the stage for collaborative work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15582" y="4602361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B4CCE3"/>
          </a:solidFill>
          <a:ln/>
        </p:spPr>
      </p:sp>
      <p:sp>
        <p:nvSpPr>
          <p:cNvPr id="10" name="Shape 8"/>
          <p:cNvSpPr/>
          <p:nvPr/>
        </p:nvSpPr>
        <p:spPr>
          <a:xfrm>
            <a:off x="7091958" y="4390549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11" name="Text 9"/>
          <p:cNvSpPr/>
          <p:nvPr/>
        </p:nvSpPr>
        <p:spPr>
          <a:xfrm>
            <a:off x="7166372" y="4427756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307467" y="4887992"/>
            <a:ext cx="552914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Study visit to Specialist Centre for Supporting Inclusive Education (SCWEW) at the Special Education and Training Centre in Świdnik, including lunch at the school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079D5343-4F58-DE72-EB10-CD2F10B25092}"/>
              </a:ext>
            </a:extLst>
          </p:cNvPr>
          <p:cNvSpPr/>
          <p:nvPr/>
        </p:nvSpPr>
        <p:spPr>
          <a:xfrm>
            <a:off x="2544722" y="495327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4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The opening day focuses on official welcomes, study visits to inclusive education centers, and project coordination discussions.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E194FC-D83F-CEF9-EB64-FB65C6B0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815694"/>
            <a:ext cx="5188585" cy="29185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BB077E-B2FB-6DB4-F0BB-6AA7EE93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65" y="1429777"/>
            <a:ext cx="5640150" cy="31725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9945CC-B284-99BF-33E5-524EA5C8E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5463" y="321426"/>
            <a:ext cx="3130273" cy="1078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EA89A-C214-F0BC-550C-BF8C8A3E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38"/>
          <a:stretch/>
        </p:blipFill>
        <p:spPr>
          <a:xfrm>
            <a:off x="456107" y="157190"/>
            <a:ext cx="3417570" cy="395761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стена, пол, Дневной свет&#10;&#10;Автоматически созданное описание">
            <a:extLst>
              <a:ext uri="{FF2B5EF4-FFF2-40B4-BE49-F238E27FC236}">
                <a16:creationId xmlns:a16="http://schemas.microsoft.com/office/drawing/2014/main" id="{0244157E-38CE-0969-D812-9DB93EC3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725" y="3334215"/>
            <a:ext cx="3790012" cy="21318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343244-6190-9617-249B-363D86B86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493" y="90520"/>
            <a:ext cx="2983231" cy="39909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9B50C5-9D4C-ED30-3AFD-2E399CC8F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86DD8C-B556-A5D4-8D02-5D51EA94E0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794"/>
          <a:stretch/>
        </p:blipFill>
        <p:spPr>
          <a:xfrm>
            <a:off x="4122472" y="90520"/>
            <a:ext cx="3246225" cy="39909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7E4DF6-42D7-6598-EC2B-865589A3F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07" y="4271990"/>
            <a:ext cx="4968274" cy="37145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42A69C-7234-C74E-966C-67BB85C3E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840" y="4351309"/>
            <a:ext cx="4835029" cy="36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4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80213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Light" pitchFamily="34" charset="-120"/>
              </a:rPr>
              <a:t>01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3116461"/>
            <a:ext cx="367903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6" name="Text 3"/>
          <p:cNvSpPr/>
          <p:nvPr/>
        </p:nvSpPr>
        <p:spPr>
          <a:xfrm>
            <a:off x="6280190" y="3261360"/>
            <a:ext cx="333994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Project Management Review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80190" y="3690580"/>
            <a:ext cx="367903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WP1 coordination discussion led by Thomas Barow from Örebro University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157579" y="280213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Light" pitchFamily="34" charset="-120"/>
              </a:rPr>
              <a:t>02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57579" y="3116461"/>
            <a:ext cx="367903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0" name="Text 7"/>
          <p:cNvSpPr/>
          <p:nvPr/>
        </p:nvSpPr>
        <p:spPr>
          <a:xfrm>
            <a:off x="10157579" y="3261360"/>
            <a:ext cx="338113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Research Seminar Evaluation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157579" y="3690580"/>
            <a:ext cx="367903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WP2.1 assessment with Dorota Chimicz and KSPU team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80189" y="4703352"/>
            <a:ext cx="733927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Light" pitchFamily="34" charset="-120"/>
              </a:rPr>
              <a:t>03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80189" y="5067420"/>
            <a:ext cx="755642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4" name="Text 11"/>
          <p:cNvSpPr/>
          <p:nvPr/>
        </p:nvSpPr>
        <p:spPr>
          <a:xfrm>
            <a:off x="6314301" y="5178600"/>
            <a:ext cx="327171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Community Needs Mapping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299120" y="5499617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14:00-16:00 - WP2.2 progress presentation by MSPU and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UMCS teams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DE2614-1C8F-DB8A-F291-A0CD2F34E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1E46E8-606F-7BEB-F9E8-79A589390B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4" t="2065" r="144" b="7616"/>
          <a:stretch/>
        </p:blipFill>
        <p:spPr>
          <a:xfrm>
            <a:off x="352690" y="97067"/>
            <a:ext cx="4973896" cy="25269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DBC626-4A73-1CC2-11F4-403A5C42FD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334" b="6221"/>
          <a:stretch/>
        </p:blipFill>
        <p:spPr>
          <a:xfrm>
            <a:off x="6084368" y="97067"/>
            <a:ext cx="4647508" cy="262091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в помещении, стена, презентация&#10;&#10;Автоматически созданное описание">
            <a:extLst>
              <a:ext uri="{FF2B5EF4-FFF2-40B4-BE49-F238E27FC236}">
                <a16:creationId xmlns:a16="http://schemas.microsoft.com/office/drawing/2014/main" id="{40F11755-FCC2-228E-7135-51CB32F88D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8325"/>
          <a:stretch/>
        </p:blipFill>
        <p:spPr>
          <a:xfrm>
            <a:off x="1058998" y="2870059"/>
            <a:ext cx="3084319" cy="447843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 помещении, Офисное здание, стена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4D066121-5762-C6CE-72F6-2826812E69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9822" b="10277"/>
          <a:stretch/>
        </p:blipFill>
        <p:spPr>
          <a:xfrm>
            <a:off x="10077330" y="6129866"/>
            <a:ext cx="4333677" cy="19404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в помещении, стена, презентация&#10;&#10;Автоматически созданное описание">
            <a:extLst>
              <a:ext uri="{FF2B5EF4-FFF2-40B4-BE49-F238E27FC236}">
                <a16:creationId xmlns:a16="http://schemas.microsoft.com/office/drawing/2014/main" id="{EC731103-1BC1-8505-5171-E3D76BFD99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4363" b="7914"/>
          <a:stretch/>
        </p:blipFill>
        <p:spPr>
          <a:xfrm>
            <a:off x="6478548" y="6129866"/>
            <a:ext cx="3339941" cy="1940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1638"/>
            <a:ext cx="552795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200" b="1" dirty="0">
                <a:solidFill>
                  <a:srgbClr val="091C5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Day 2 Educational Visits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8" y="3295957"/>
            <a:ext cx="992267" cy="1190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84414" y="33603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Primary School No. 5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49965" y="3781234"/>
            <a:ext cx="645500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Study visit to observe inclusive primary education practices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in Świdnik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09" y="5605996"/>
            <a:ext cx="992267" cy="1190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55793" y="5744446"/>
            <a:ext cx="292358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Montessori Kindergarten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84414" y="6276064"/>
            <a:ext cx="56318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Exploring early childhood inclusive education methodologies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00680D9C-B096-5249-CD7E-580EE7398F72}"/>
              </a:ext>
            </a:extLst>
          </p:cNvPr>
          <p:cNvSpPr/>
          <p:nvPr/>
        </p:nvSpPr>
        <p:spPr>
          <a:xfrm>
            <a:off x="687109" y="2028232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The second day emphasizes practical learning through school visits and strategic planning for future activities.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2C575D-78FF-48CA-8868-A0316E8E4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человек, стен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B57D09AE-9A65-69DC-AFFE-F29C7479B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737" y="4821555"/>
            <a:ext cx="5171589" cy="29090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дежда, человек, в помещении, стена">
            <a:extLst>
              <a:ext uri="{FF2B5EF4-FFF2-40B4-BE49-F238E27FC236}">
                <a16:creationId xmlns:a16="http://schemas.microsoft.com/office/drawing/2014/main" id="{2EF68838-DA88-A40F-F4DC-B601C1806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8478" y="1656696"/>
            <a:ext cx="5171590" cy="2909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9BF5E782-CCE7-7FF8-2A05-1D5D7B0E446B}"/>
              </a:ext>
            </a:extLst>
          </p:cNvPr>
          <p:cNvSpPr/>
          <p:nvPr/>
        </p:nvSpPr>
        <p:spPr>
          <a:xfrm>
            <a:off x="902746" y="7175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Primary School No. 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2505B0D-6343-0240-9870-3EF631A64D24}"/>
              </a:ext>
            </a:extLst>
          </p:cNvPr>
          <p:cNvSpPr/>
          <p:nvPr/>
        </p:nvSpPr>
        <p:spPr>
          <a:xfrm>
            <a:off x="860194" y="1194151"/>
            <a:ext cx="645500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Study visit to observe inclusive primary education practices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in Świdnik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8E616-F2D1-670B-6E46-96FA8C3F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стена, детская площадка, пол&#10;&#10;Автоматически созданное описание">
            <a:extLst>
              <a:ext uri="{FF2B5EF4-FFF2-40B4-BE49-F238E27FC236}">
                <a16:creationId xmlns:a16="http://schemas.microsoft.com/office/drawing/2014/main" id="{CA815592-40DB-0F3B-6C81-636B00BC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58" y="2371491"/>
            <a:ext cx="3632510" cy="4843347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мещении, мебель, дом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9AC926B-DF08-A8DE-2FDC-C40B37C07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60" y="1678177"/>
            <a:ext cx="4882840" cy="27465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FA0487BB-9AC4-F325-6EEE-3240DE446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770" y="4514533"/>
            <a:ext cx="4626221" cy="34588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F68443-E4A2-09A9-7C40-953F953B4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1332" y="2371491"/>
            <a:ext cx="3619834" cy="48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3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3">
            <a:extLst>
              <a:ext uri="{FF2B5EF4-FFF2-40B4-BE49-F238E27FC236}">
                <a16:creationId xmlns:a16="http://schemas.microsoft.com/office/drawing/2014/main" id="{B488CCDB-6CFB-CD9E-4528-0185C63E2906}"/>
              </a:ext>
            </a:extLst>
          </p:cNvPr>
          <p:cNvSpPr/>
          <p:nvPr/>
        </p:nvSpPr>
        <p:spPr>
          <a:xfrm>
            <a:off x="851822" y="681792"/>
            <a:ext cx="292358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Semi Bold" pitchFamily="34" charset="-120"/>
              </a:rPr>
              <a:t>Montessori Kindergarten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89CC87E-6C2B-E453-3125-2B6078A61EBF}"/>
              </a:ext>
            </a:extLst>
          </p:cNvPr>
          <p:cNvSpPr/>
          <p:nvPr/>
        </p:nvSpPr>
        <p:spPr>
          <a:xfrm>
            <a:off x="851822" y="1246864"/>
            <a:ext cx="56318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Cambria" panose="02040503050406030204" pitchFamily="18" charset="0"/>
                <a:ea typeface="Cambria" panose="02040503050406030204" pitchFamily="18" charset="0"/>
                <a:cs typeface="Instrument Sans Medium" pitchFamily="34" charset="-120"/>
              </a:rPr>
              <a:t>Exploring early childhood inclusive education methodologies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9362A7-69EF-996C-319D-37B39C4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053" y="310100"/>
            <a:ext cx="3130273" cy="107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F02BC1-A0EB-1793-2C83-6CBD239F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2" y="2210017"/>
            <a:ext cx="6186907" cy="4625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A923B2-2C31-0589-D7BA-24510A3F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14"/>
          <a:stretch/>
        </p:blipFill>
        <p:spPr>
          <a:xfrm>
            <a:off x="7752313" y="2210017"/>
            <a:ext cx="6503346" cy="43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553</Words>
  <Application>Microsoft Office PowerPoint</Application>
  <PresentationFormat>Произвольный</PresentationFormat>
  <Paragraphs>96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Cambria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Ганна Варіна</cp:lastModifiedBy>
  <cp:revision>3</cp:revision>
  <dcterms:created xsi:type="dcterms:W3CDTF">2025-09-30T08:11:24Z</dcterms:created>
  <dcterms:modified xsi:type="dcterms:W3CDTF">2025-09-30T09:15:45Z</dcterms:modified>
</cp:coreProperties>
</file>