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8" r:id="rId11"/>
    <p:sldId id="269" r:id="rId12"/>
    <p:sldId id="270" r:id="rId13"/>
  </p:sldIdLst>
  <p:sldSz cx="14630400" cy="8229600"/>
  <p:notesSz cx="8229600" cy="14630400"/>
  <p:embeddedFontLst>
    <p:embeddedFont>
      <p:font typeface="Abadi" panose="020B0604020104020204" pitchFamily="34" charset="0"/>
      <p:regular r:id="rId15"/>
      <p:bold r:id="rId16"/>
    </p:embeddedFont>
    <p:embeddedFont>
      <p:font typeface="Heebo" pitchFamily="2" charset="-79"/>
      <p:regular r:id="rId17"/>
      <p:bold r:id="rId18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59"/>
    <a:srgbClr val="84D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27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23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C5360-852B-0CA0-15DC-A43E0ECC3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B6EDD0-7AA5-0A07-E873-EEF58CA5B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CD19F-CB51-815C-3886-4DBDB49E6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CC8CB-29A6-0C11-DA91-3129484C48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2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https://www.civica.eu/files/user/PDFs/PDFs_2024/C4U__Report_Challenges_and_needs_of_Ukrainian_institutions__report_final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se.ua/wp-content/uploads/2025/02/KSE_Damages_Report-November-2024---ENG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kraine.un.org/en/262987-analysis-war-damage-ukrainian-science-sector-and-its-consequences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savethechildren.net/news/ukraine-two-three-children-out-schools-frontline-areas-save-childr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voxukraine.org/en/student-migration-to-western-universities-how-many-ukrainians-left-between-2008-and-2023-and-w" TargetMode="External"/><Relationship Id="rId5" Type="http://schemas.openxmlformats.org/officeDocument/2006/relationships/hyperlink" Target="https://school-education.ec.europa.eu/en/discover/news/ukrainian-children-eu-education-systems-what-state-play" TargetMode="External"/><Relationship Id="rId4" Type="http://schemas.openxmlformats.org/officeDocument/2006/relationships/image" Target="../media/image6.svg"/><Relationship Id="rId9" Type="http://schemas.openxmlformats.org/officeDocument/2006/relationships/hyperlink" Target="https://www.savethechildren.net/news/ukraine-150-classrooms-children-killed-or-injured-start-full-scale-wa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ttps://www.savethechildren.net/news/children-ukraines-frontlines-lose-more-days-school-worlds-longest-covid-19-school-closur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cef.org/ukraine/en/media/50731/file/UNICEF%20Ukraine%20Humanitarian%20Situation%20Report%20No.%2047%20-%20January-December%202024.pdf.pdf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cef.org/ukraine/en/media/45566/file/Brief_MHPSS_2024.pdf.pdf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school-education.ec.europa.eu/en/discover/news/ukrainian-children-eu-education-systems-what-state-pla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hyperlink" Target="https://unesdoc.unesco.org/ark:/48223/pf0000388803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s://www.globalpartnership.org/results/country-journeys/ukraine-education-brings-mental-health-support-childre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www.skeptic.in.ua/wp-content/uploads/2024-Education-during-War-Ukrainian-Schools-Experience-EN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hyperlink" Target="https://www.unicef.org/ukraine/en/media/50731/file/UNICEF%20Ukraine%20Humanitarian%20Situation%20Report%20No.%2047%20-%20January-December%202024.pdf.pdf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80134" y="271511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4450" dirty="0">
                <a:solidFill>
                  <a:srgbClr val="152D47"/>
                </a:solidFill>
                <a:latin typeface="Heebo" pitchFamily="2" charset="-79"/>
                <a:ea typeface="Crimson Pro Semi Bold" pitchFamily="34" charset="-122"/>
                <a:cs typeface="Heebo" pitchFamily="2" charset="-79"/>
              </a:rPr>
              <a:t>Education Under Fire: </a:t>
            </a:r>
          </a:p>
          <a:p>
            <a:pPr marL="0" indent="0">
              <a:buNone/>
            </a:pPr>
            <a:r>
              <a:rPr lang="en-US" sz="4450" dirty="0">
                <a:solidFill>
                  <a:srgbClr val="152D47"/>
                </a:solidFill>
                <a:latin typeface="Heebo" pitchFamily="2" charset="-79"/>
                <a:ea typeface="Crimson Pro Semi Bold" pitchFamily="34" charset="-122"/>
                <a:cs typeface="Heebo" pitchFamily="2" charset="-79"/>
              </a:rPr>
              <a:t>Between Survival and Renewal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973116"/>
            <a:ext cx="6971467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endParaRPr lang="en-US" sz="3550" dirty="0"/>
          </a:p>
        </p:txBody>
      </p:sp>
      <p:sp>
        <p:nvSpPr>
          <p:cNvPr id="5" name="Text 2"/>
          <p:cNvSpPr/>
          <p:nvPr/>
        </p:nvSpPr>
        <p:spPr>
          <a:xfrm>
            <a:off x="208836" y="7158445"/>
            <a:ext cx="7556421" cy="6988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en-US" sz="2000" dirty="0">
                <a:solidFill>
                  <a:srgbClr val="152D47"/>
                </a:solidFill>
                <a:latin typeface="Heebo" pitchFamily="2" charset="-79"/>
                <a:ea typeface="Crimson Pro Semi Bold" pitchFamily="34" charset="-122"/>
                <a:cs typeface="Heebo" pitchFamily="2" charset="-79"/>
              </a:rPr>
              <a:t>Nadiia Horishna, Associate Professor, </a:t>
            </a:r>
          </a:p>
          <a:p>
            <a:pPr algn="r"/>
            <a:r>
              <a:rPr lang="en-US" sz="2000" dirty="0">
                <a:solidFill>
                  <a:srgbClr val="152D47"/>
                </a:solidFill>
                <a:latin typeface="Heebo" pitchFamily="2" charset="-79"/>
                <a:ea typeface="Crimson Pro Semi Bold" pitchFamily="34" charset="-122"/>
                <a:cs typeface="Heebo" pitchFamily="2" charset="-79"/>
              </a:rPr>
              <a:t>Ternopil Volodymyr </a:t>
            </a:r>
            <a:r>
              <a:rPr lang="en-US" sz="2000" dirty="0" err="1">
                <a:solidFill>
                  <a:srgbClr val="152D47"/>
                </a:solidFill>
                <a:latin typeface="Heebo" pitchFamily="2" charset="-79"/>
                <a:ea typeface="Crimson Pro Semi Bold" pitchFamily="34" charset="-122"/>
                <a:cs typeface="Heebo" pitchFamily="2" charset="-79"/>
              </a:rPr>
              <a:t>Hnatyuk</a:t>
            </a:r>
            <a:r>
              <a:rPr lang="en-US" sz="2000" dirty="0">
                <a:solidFill>
                  <a:srgbClr val="152D47"/>
                </a:solidFill>
                <a:latin typeface="Heebo" pitchFamily="2" charset="-79"/>
                <a:ea typeface="Crimson Pro Semi Bold" pitchFamily="34" charset="-122"/>
                <a:cs typeface="Heebo" pitchFamily="2" charset="-79"/>
              </a:rPr>
              <a:t> National Pedagogical University</a:t>
            </a:r>
            <a:endParaRPr lang="en-US" sz="2000" dirty="0"/>
          </a:p>
          <a:p>
            <a:pPr>
              <a:lnSpc>
                <a:spcPts val="4450"/>
              </a:lnSpc>
            </a:pPr>
            <a:endParaRPr lang="en-US" sz="20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7B5E3FA-5FC8-8E73-D6A5-42E604A60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6DEE3E5-5213-B53C-E0F3-0AC3F3381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BA9108-F669-3862-0AE4-38A3FE449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510" y="0"/>
            <a:ext cx="9083110" cy="11069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7D9FFB-128E-00A7-4E4A-039BA540F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314" y="2334936"/>
            <a:ext cx="5580744" cy="3720496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F2B7FF7-277D-B6AB-4005-67FBA502E98E}"/>
              </a:ext>
            </a:extLst>
          </p:cNvPr>
          <p:cNvSpPr/>
          <p:nvPr/>
        </p:nvSpPr>
        <p:spPr>
          <a:xfrm>
            <a:off x="12038120" y="7084262"/>
            <a:ext cx="2592280" cy="11453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id="{0C43AACE-5E57-AD90-0153-6C216FC22F8F}"/>
              </a:ext>
            </a:extLst>
          </p:cNvPr>
          <p:cNvSpPr/>
          <p:nvPr/>
        </p:nvSpPr>
        <p:spPr>
          <a:xfrm>
            <a:off x="12038120" y="7084262"/>
            <a:ext cx="2592280" cy="11453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96" y="1686012"/>
            <a:ext cx="6675120" cy="612648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7" y="1547378"/>
            <a:ext cx="468630" cy="457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2697480"/>
            <a:ext cx="182880" cy="18288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3154680"/>
            <a:ext cx="182880" cy="18288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3611880"/>
            <a:ext cx="182880" cy="18288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4069080"/>
            <a:ext cx="182880" cy="18288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220" y="1577340"/>
            <a:ext cx="411480" cy="4572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2697480"/>
            <a:ext cx="182880" cy="18288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3154680"/>
            <a:ext cx="182880" cy="18288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3611880"/>
            <a:ext cx="182880" cy="18288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4069080"/>
            <a:ext cx="182880" cy="18288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4526280"/>
            <a:ext cx="182880" cy="182880"/>
          </a:xfrm>
          <a:prstGeom prst="rect">
            <a:avLst/>
          </a:prstGeom>
        </p:spPr>
      </p:pic>
      <p:sp>
        <p:nvSpPr>
          <p:cNvPr id="17" name="Text 1"/>
          <p:cNvSpPr/>
          <p:nvPr/>
        </p:nvSpPr>
        <p:spPr>
          <a:xfrm>
            <a:off x="925831" y="1645920"/>
            <a:ext cx="5749290" cy="7315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880"/>
              </a:lnSpc>
            </a:pPr>
            <a:r>
              <a:rPr lang="en-US" sz="2400" b="1" dirty="0">
                <a:solidFill>
                  <a:schemeClr val="accent1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Agile Governance &amp; Digital Coordination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8" name="Text 2"/>
          <p:cNvSpPr/>
          <p:nvPr/>
        </p:nvSpPr>
        <p:spPr>
          <a:xfrm>
            <a:off x="685800" y="2651760"/>
            <a:ext cx="5277232" cy="2743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60"/>
              </a:lnSpc>
            </a:pPr>
            <a:r>
              <a:rPr lang="en-US" dirty="0">
                <a:solidFill>
                  <a:srgbClr val="1F2937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Shifted toward faster, adaptive decision-making</a:t>
            </a:r>
            <a:endParaRPr lang="en-US" dirty="0"/>
          </a:p>
        </p:txBody>
      </p:sp>
      <p:sp>
        <p:nvSpPr>
          <p:cNvPr id="19" name="Text 3"/>
          <p:cNvSpPr/>
          <p:nvPr/>
        </p:nvSpPr>
        <p:spPr>
          <a:xfrm>
            <a:off x="685800" y="3108960"/>
            <a:ext cx="4714018" cy="2743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60"/>
              </a:lnSpc>
            </a:pPr>
            <a:r>
              <a:rPr lang="en-US" dirty="0">
                <a:solidFill>
                  <a:srgbClr val="1F2937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Shared virtual workspaces for coordination</a:t>
            </a:r>
            <a:endParaRPr lang="en-US" dirty="0"/>
          </a:p>
        </p:txBody>
      </p:sp>
      <p:sp>
        <p:nvSpPr>
          <p:cNvPr id="20" name="Text 4"/>
          <p:cNvSpPr/>
          <p:nvPr/>
        </p:nvSpPr>
        <p:spPr>
          <a:xfrm>
            <a:off x="685800" y="3566160"/>
            <a:ext cx="4085440" cy="2743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60"/>
              </a:lnSpc>
            </a:pPr>
            <a:r>
              <a:rPr lang="en-US" dirty="0">
                <a:solidFill>
                  <a:srgbClr val="1F2937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Cloud-based document management</a:t>
            </a:r>
            <a:endParaRPr lang="en-US" dirty="0"/>
          </a:p>
        </p:txBody>
      </p:sp>
      <p:sp>
        <p:nvSpPr>
          <p:cNvPr id="21" name="Text 5"/>
          <p:cNvSpPr/>
          <p:nvPr/>
        </p:nvSpPr>
        <p:spPr>
          <a:xfrm>
            <a:off x="685801" y="4023360"/>
            <a:ext cx="4553497" cy="2743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60"/>
              </a:lnSpc>
            </a:pPr>
            <a:r>
              <a:rPr lang="en-US" dirty="0">
                <a:solidFill>
                  <a:srgbClr val="1F2937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Crisis-response communication platforms</a:t>
            </a:r>
            <a:endParaRPr lang="en-US" dirty="0"/>
          </a:p>
        </p:txBody>
      </p:sp>
      <p:sp>
        <p:nvSpPr>
          <p:cNvPr id="22" name="Text 6"/>
          <p:cNvSpPr/>
          <p:nvPr/>
        </p:nvSpPr>
        <p:spPr>
          <a:xfrm>
            <a:off x="10789920" y="7709622"/>
            <a:ext cx="7680960" cy="2057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1620"/>
              </a:lnSpc>
            </a:pPr>
            <a:r>
              <a:rPr lang="en-US" sz="1400" dirty="0">
                <a:solidFill>
                  <a:srgbClr val="1F2937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Source: </a:t>
            </a:r>
            <a:r>
              <a:rPr lang="en-US" sz="1400" dirty="0">
                <a:solidFill>
                  <a:srgbClr val="1F2937"/>
                </a:solidFill>
                <a:latin typeface="Heebo" pitchFamily="2" charset="-79"/>
                <a:ea typeface="ui-sans-serif" pitchFamily="34" charset="-122"/>
                <a:cs typeface="Heebo" pitchFamily="2" charset="-79"/>
                <a:hlinkClick r:id="rId7"/>
              </a:rPr>
              <a:t>CIVICA Consortium &amp; NAWA (2024)</a:t>
            </a:r>
            <a:endParaRPr lang="en-US" sz="1400" dirty="0"/>
          </a:p>
        </p:txBody>
      </p:sp>
      <p:sp>
        <p:nvSpPr>
          <p:cNvPr id="23" name="Text 7"/>
          <p:cNvSpPr/>
          <p:nvPr/>
        </p:nvSpPr>
        <p:spPr>
          <a:xfrm>
            <a:off x="8183880" y="1645920"/>
            <a:ext cx="5806440" cy="7315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880"/>
              </a:lnSpc>
            </a:pPr>
            <a:r>
              <a:rPr lang="en-US" sz="2400" b="1" dirty="0">
                <a:solidFill>
                  <a:schemeClr val="accent1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Universities as Civic &amp; Humanitarian Hubs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4" name="Text 8"/>
          <p:cNvSpPr/>
          <p:nvPr/>
        </p:nvSpPr>
        <p:spPr>
          <a:xfrm>
            <a:off x="8001000" y="2651760"/>
            <a:ext cx="4280035" cy="2743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60"/>
              </a:lnSpc>
            </a:pPr>
            <a:r>
              <a:rPr lang="en-US" dirty="0">
                <a:solidFill>
                  <a:srgbClr val="1F2937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Expanded social functions during crisis</a:t>
            </a:r>
            <a:endParaRPr lang="en-US" dirty="0"/>
          </a:p>
        </p:txBody>
      </p:sp>
      <p:sp>
        <p:nvSpPr>
          <p:cNvPr id="25" name="Text 9"/>
          <p:cNvSpPr/>
          <p:nvPr/>
        </p:nvSpPr>
        <p:spPr>
          <a:xfrm>
            <a:off x="8001001" y="3108960"/>
            <a:ext cx="4514922" cy="2743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60"/>
              </a:lnSpc>
            </a:pPr>
            <a:r>
              <a:rPr lang="en-US" dirty="0">
                <a:solidFill>
                  <a:srgbClr val="1F2937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Volunteer coordination and management</a:t>
            </a:r>
            <a:endParaRPr lang="en-US" dirty="0"/>
          </a:p>
        </p:txBody>
      </p:sp>
      <p:sp>
        <p:nvSpPr>
          <p:cNvPr id="26" name="Text 10"/>
          <p:cNvSpPr/>
          <p:nvPr/>
        </p:nvSpPr>
        <p:spPr>
          <a:xfrm>
            <a:off x="8001000" y="3566160"/>
            <a:ext cx="3222617" cy="2743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60"/>
              </a:lnSpc>
            </a:pPr>
            <a:r>
              <a:rPr lang="en-US" dirty="0">
                <a:solidFill>
                  <a:srgbClr val="1F2937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Humanitarian aid distribution</a:t>
            </a:r>
            <a:endParaRPr lang="en-US" dirty="0"/>
          </a:p>
        </p:txBody>
      </p:sp>
      <p:sp>
        <p:nvSpPr>
          <p:cNvPr id="27" name="Text 11"/>
          <p:cNvSpPr/>
          <p:nvPr/>
        </p:nvSpPr>
        <p:spPr>
          <a:xfrm>
            <a:off x="8001000" y="4023360"/>
            <a:ext cx="4296538" cy="2743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60"/>
              </a:lnSpc>
            </a:pPr>
            <a:r>
              <a:rPr lang="en-US" dirty="0">
                <a:solidFill>
                  <a:srgbClr val="1F2937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Psycho-social assistance to community</a:t>
            </a:r>
            <a:endParaRPr lang="en-US" dirty="0"/>
          </a:p>
        </p:txBody>
      </p:sp>
      <p:sp>
        <p:nvSpPr>
          <p:cNvPr id="28" name="Text 12"/>
          <p:cNvSpPr/>
          <p:nvPr/>
        </p:nvSpPr>
        <p:spPr>
          <a:xfrm>
            <a:off x="8001000" y="4480560"/>
            <a:ext cx="3869412" cy="2743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60"/>
              </a:lnSpc>
            </a:pPr>
            <a:r>
              <a:rPr lang="en-US" dirty="0">
                <a:solidFill>
                  <a:srgbClr val="1F2937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Hosting internally displaced people</a:t>
            </a:r>
            <a:endParaRPr lang="en-US" dirty="0"/>
          </a:p>
        </p:txBody>
      </p:sp>
      <p:sp>
        <p:nvSpPr>
          <p:cNvPr id="31" name="Text 0">
            <a:extLst>
              <a:ext uri="{FF2B5EF4-FFF2-40B4-BE49-F238E27FC236}">
                <a16:creationId xmlns:a16="http://schemas.microsoft.com/office/drawing/2014/main" id="{54495039-B474-F9BA-96D4-D6E540D7EA20}"/>
              </a:ext>
            </a:extLst>
          </p:cNvPr>
          <p:cNvSpPr/>
          <p:nvPr/>
        </p:nvSpPr>
        <p:spPr>
          <a:xfrm>
            <a:off x="926288" y="392018"/>
            <a:ext cx="13920823" cy="99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Heebo" pitchFamily="2" charset="-79"/>
                <a:ea typeface="Crimson Pro Semi Bold" pitchFamily="34" charset="-122"/>
                <a:cs typeface="Heebo" pitchFamily="2" charset="-79"/>
              </a:rPr>
              <a:t>Institutional Loss: How Higher Education Responds</a:t>
            </a:r>
            <a:endParaRPr lang="en-US" sz="44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08" y="2057400"/>
            <a:ext cx="3596521" cy="310896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980" y="2331720"/>
            <a:ext cx="548640" cy="54864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995" y="2034540"/>
            <a:ext cx="3596700" cy="310896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6411" y="2331720"/>
            <a:ext cx="617220" cy="54864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0661" y="2034540"/>
            <a:ext cx="3596521" cy="310896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6021" y="2331720"/>
            <a:ext cx="685800" cy="54864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4099888" y="777240"/>
            <a:ext cx="6430446" cy="5486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4320"/>
              </a:lnSpc>
            </a:pPr>
            <a:r>
              <a:rPr lang="en-US" sz="4450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Towards Renewal</a:t>
            </a:r>
            <a:endParaRPr lang="en-US" sz="445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6" name="Text 1"/>
          <p:cNvSpPr/>
          <p:nvPr/>
        </p:nvSpPr>
        <p:spPr>
          <a:xfrm>
            <a:off x="1432573" y="3063240"/>
            <a:ext cx="3657457" cy="3657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2880"/>
              </a:lnSpc>
            </a:pPr>
            <a:r>
              <a:rPr lang="en-US" sz="2400" b="1" dirty="0">
                <a:solidFill>
                  <a:schemeClr val="bg1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Global Case Study</a:t>
            </a:r>
            <a:endParaRPr lang="en-US" sz="2400" dirty="0">
              <a:solidFill>
                <a:schemeClr val="bg1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17" name="Text 2"/>
          <p:cNvSpPr/>
          <p:nvPr/>
        </p:nvSpPr>
        <p:spPr>
          <a:xfrm>
            <a:off x="1718394" y="3886200"/>
            <a:ext cx="3047881" cy="9601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2520"/>
              </a:lnSpc>
            </a:pPr>
            <a:r>
              <a:rPr lang="en-US" sz="2000" dirty="0">
                <a:solidFill>
                  <a:schemeClr val="bg1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Ukraine as a model for crisis-informed education approaches</a:t>
            </a:r>
            <a:endParaRPr lang="en-US" sz="2000" dirty="0">
              <a:solidFill>
                <a:schemeClr val="bg1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18" name="Text 3"/>
          <p:cNvSpPr/>
          <p:nvPr/>
        </p:nvSpPr>
        <p:spPr>
          <a:xfrm>
            <a:off x="5791081" y="3063240"/>
            <a:ext cx="3048060" cy="7315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288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ui-sans-serif" pitchFamily="34" charset="-122"/>
                <a:cs typeface="Times New Roman" panose="02020603050405020304" pitchFamily="18" charset="0"/>
              </a:rPr>
              <a:t>Long-term </a:t>
            </a:r>
            <a:r>
              <a:rPr lang="en-US" sz="2400" b="1" dirty="0">
                <a:solidFill>
                  <a:schemeClr val="bg1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Investment</a:t>
            </a:r>
            <a:endParaRPr lang="en-US" sz="2400" dirty="0">
              <a:solidFill>
                <a:schemeClr val="bg1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19" name="Text 4"/>
          <p:cNvSpPr/>
          <p:nvPr/>
        </p:nvSpPr>
        <p:spPr>
          <a:xfrm>
            <a:off x="5852160" y="3918160"/>
            <a:ext cx="3048060" cy="9601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2520"/>
              </a:lnSpc>
            </a:pPr>
            <a:r>
              <a:rPr lang="en-US" sz="2000" dirty="0">
                <a:solidFill>
                  <a:schemeClr val="bg1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Building back better with focus on people and institutions</a:t>
            </a:r>
            <a:endParaRPr lang="en-US" sz="2000" dirty="0">
              <a:solidFill>
                <a:schemeClr val="bg1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20" name="Text 5"/>
          <p:cNvSpPr/>
          <p:nvPr/>
        </p:nvSpPr>
        <p:spPr>
          <a:xfrm>
            <a:off x="9540193" y="3063240"/>
            <a:ext cx="3657457" cy="3657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2880"/>
              </a:lnSpc>
            </a:pPr>
            <a:r>
              <a:rPr lang="en-US" sz="2400" b="1" dirty="0">
                <a:solidFill>
                  <a:schemeClr val="bg1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Social Recovery</a:t>
            </a:r>
            <a:endParaRPr lang="en-US" sz="2400" dirty="0">
              <a:solidFill>
                <a:schemeClr val="bg1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21" name="Text 6"/>
          <p:cNvSpPr/>
          <p:nvPr/>
        </p:nvSpPr>
        <p:spPr>
          <a:xfrm>
            <a:off x="9845158" y="3934361"/>
            <a:ext cx="3047881" cy="6400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2520"/>
              </a:lnSpc>
            </a:pPr>
            <a:r>
              <a:rPr lang="en-US" sz="2000" dirty="0">
                <a:solidFill>
                  <a:schemeClr val="bg1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Education as a cornerstone of national healing</a:t>
            </a:r>
            <a:endParaRPr lang="en-US" sz="2000" dirty="0">
              <a:solidFill>
                <a:schemeClr val="bg1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22" name="Text 7"/>
          <p:cNvSpPr/>
          <p:nvPr/>
        </p:nvSpPr>
        <p:spPr>
          <a:xfrm>
            <a:off x="2926080" y="5715000"/>
            <a:ext cx="8778240" cy="7315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2880"/>
              </a:lnSpc>
            </a:pPr>
            <a:endParaRPr lang="en-US" sz="2160" dirty="0"/>
          </a:p>
        </p:txBody>
      </p:sp>
      <p:sp>
        <p:nvSpPr>
          <p:cNvPr id="23" name="Text 8"/>
          <p:cNvSpPr/>
          <p:nvPr/>
        </p:nvSpPr>
        <p:spPr>
          <a:xfrm>
            <a:off x="13711892" y="7726680"/>
            <a:ext cx="55357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26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11/10</a:t>
            </a:r>
            <a:endParaRPr lang="en-US" sz="126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A49F8-54F1-E74F-FBF0-2FA2648BF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5">
            <a:extLst>
              <a:ext uri="{FF2B5EF4-FFF2-40B4-BE49-F238E27FC236}">
                <a16:creationId xmlns:a16="http://schemas.microsoft.com/office/drawing/2014/main" id="{0E79371A-EAB0-1FEE-B85A-EC8257463DB8}"/>
              </a:ext>
            </a:extLst>
          </p:cNvPr>
          <p:cNvSpPr/>
          <p:nvPr/>
        </p:nvSpPr>
        <p:spPr>
          <a:xfrm>
            <a:off x="9540193" y="3063240"/>
            <a:ext cx="3657457" cy="3657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2880"/>
              </a:lnSpc>
            </a:pPr>
            <a:r>
              <a:rPr lang="en-US" sz="2400" b="1" dirty="0">
                <a:solidFill>
                  <a:schemeClr val="bg1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Social Recovery</a:t>
            </a:r>
            <a:endParaRPr lang="en-US" sz="2400" dirty="0">
              <a:solidFill>
                <a:schemeClr val="bg1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21" name="Text 6">
            <a:extLst>
              <a:ext uri="{FF2B5EF4-FFF2-40B4-BE49-F238E27FC236}">
                <a16:creationId xmlns:a16="http://schemas.microsoft.com/office/drawing/2014/main" id="{B1E92FA3-D7DB-BF94-3A21-7433065A864F}"/>
              </a:ext>
            </a:extLst>
          </p:cNvPr>
          <p:cNvSpPr/>
          <p:nvPr/>
        </p:nvSpPr>
        <p:spPr>
          <a:xfrm>
            <a:off x="9845158" y="3934361"/>
            <a:ext cx="3047881" cy="6400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2520"/>
              </a:lnSpc>
            </a:pPr>
            <a:r>
              <a:rPr lang="en-US" sz="2000" dirty="0">
                <a:solidFill>
                  <a:schemeClr val="bg1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Education as a cornerstone of national healing</a:t>
            </a:r>
            <a:endParaRPr lang="en-US" sz="2000" dirty="0">
              <a:solidFill>
                <a:schemeClr val="bg1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23" name="Text 8">
            <a:extLst>
              <a:ext uri="{FF2B5EF4-FFF2-40B4-BE49-F238E27FC236}">
                <a16:creationId xmlns:a16="http://schemas.microsoft.com/office/drawing/2014/main" id="{A1472991-33E8-98F1-16A4-4F926CC7E6D0}"/>
              </a:ext>
            </a:extLst>
          </p:cNvPr>
          <p:cNvSpPr/>
          <p:nvPr/>
        </p:nvSpPr>
        <p:spPr>
          <a:xfrm>
            <a:off x="13711892" y="7726680"/>
            <a:ext cx="55357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26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11/10</a:t>
            </a:r>
            <a:endParaRPr lang="en-US" sz="126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702929-6C6B-2367-182F-9F50252749F8}"/>
              </a:ext>
            </a:extLst>
          </p:cNvPr>
          <p:cNvSpPr txBox="1"/>
          <p:nvPr/>
        </p:nvSpPr>
        <p:spPr>
          <a:xfrm>
            <a:off x="9272801" y="3296960"/>
            <a:ext cx="54296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Abadi" panose="020B0604020104020204" pitchFamily="34" charset="0"/>
                <a:cs typeface="Heebo" pitchFamily="2" charset="-79"/>
              </a:rPr>
              <a:t>Thank you!</a:t>
            </a:r>
            <a:endParaRPr lang="uk-UA" sz="4400" dirty="0">
              <a:cs typeface="Heebo" pitchFamily="2" charset="-79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2613756-0A12-2C70-90D0-DD3486564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1"/>
          <a:stretch>
            <a:fillRect/>
          </a:stretch>
        </p:blipFill>
        <p:spPr bwMode="auto">
          <a:xfrm>
            <a:off x="1294215" y="1691626"/>
            <a:ext cx="5864231" cy="42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85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364200" y="178793"/>
            <a:ext cx="12961400" cy="1009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Heebo" pitchFamily="2" charset="-79"/>
                <a:ea typeface="Crimson Pro Semi Bold" pitchFamily="34" charset="-122"/>
                <a:cs typeface="Heebo" pitchFamily="2" charset="-79"/>
              </a:rPr>
              <a:t>Dimensions of War-Related Educational Losses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396549" y="2811133"/>
            <a:ext cx="5889175" cy="1275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152D47"/>
                </a:solidFill>
                <a:latin typeface="Heebo" pitchFamily="2" charset="-79"/>
                <a:ea typeface="Crimson Pro Semi Bold" pitchFamily="34" charset="-122"/>
                <a:cs typeface="Heebo" pitchFamily="2" charset="-79"/>
              </a:rPr>
              <a:t>"In every conflict, children's education is among the first casualties and among the last services restored."</a:t>
            </a:r>
            <a:endParaRPr lang="en-US" sz="2650" dirty="0"/>
          </a:p>
        </p:txBody>
      </p:sp>
      <p:sp>
        <p:nvSpPr>
          <p:cNvPr id="5" name="Text 2"/>
          <p:cNvSpPr/>
          <p:nvPr/>
        </p:nvSpPr>
        <p:spPr>
          <a:xfrm>
            <a:off x="2102387" y="4293514"/>
            <a:ext cx="482271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60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(</a:t>
            </a:r>
            <a:r>
              <a:rPr lang="en-US" sz="140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UN Report on Children and Armed Conflict, 1996)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 flipH="1">
            <a:off x="6166976" y="2030849"/>
            <a:ext cx="45719" cy="4320302"/>
          </a:xfrm>
          <a:prstGeom prst="rect">
            <a:avLst/>
          </a:prstGeom>
          <a:solidFill>
            <a:srgbClr val="FFDE59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A553D18-D7AD-0F15-ED3B-A90610088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8793A75-9723-C5BC-666F-E65C018B1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CCFD668-1BEC-0DC4-D688-4D3D3FE4F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E34943C-73B0-EF06-0E10-66427D861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AutoShape 6" descr="After horrors of war, Ukrainian children yearn for school | UNICEF">
            <a:extLst>
              <a:ext uri="{FF2B5EF4-FFF2-40B4-BE49-F238E27FC236}">
                <a16:creationId xmlns:a16="http://schemas.microsoft.com/office/drawing/2014/main" id="{8D933B2E-3CCE-39D6-8CE2-06E0647F97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396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AutoShape 8" descr="Image">
            <a:extLst>
              <a:ext uri="{FF2B5EF4-FFF2-40B4-BE49-F238E27FC236}">
                <a16:creationId xmlns:a16="http://schemas.microsoft.com/office/drawing/2014/main" id="{097B6FB9-340C-86BC-C427-C6001088C2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15200" y="411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Shape 1">
            <a:extLst>
              <a:ext uri="{FF2B5EF4-FFF2-40B4-BE49-F238E27FC236}">
                <a16:creationId xmlns:a16="http://schemas.microsoft.com/office/drawing/2014/main" id="{A7884F71-501C-1C0B-DFC2-9E207ADD0E0A}"/>
              </a:ext>
            </a:extLst>
          </p:cNvPr>
          <p:cNvSpPr/>
          <p:nvPr/>
        </p:nvSpPr>
        <p:spPr>
          <a:xfrm>
            <a:off x="6542755" y="2030849"/>
            <a:ext cx="3664744" cy="1905238"/>
          </a:xfrm>
          <a:prstGeom prst="roundRect">
            <a:avLst>
              <a:gd name="adj" fmla="val 1786"/>
            </a:avLst>
          </a:prstGeom>
          <a:solidFill>
            <a:srgbClr val="0070C0"/>
          </a:solidFill>
          <a:ln/>
        </p:spPr>
        <p:txBody>
          <a:bodyPr/>
          <a:lstStyle/>
          <a:p>
            <a:pPr lvl="0" algn="ctr">
              <a:buNone/>
            </a:pPr>
            <a:endParaRPr lang="en-AU" sz="2000" b="0" dirty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en-AU" sz="3200" b="0" dirty="0">
                <a:solidFill>
                  <a:schemeClr val="bg1"/>
                </a:solidFill>
              </a:rPr>
              <a:t>Infrastructure Damage</a:t>
            </a:r>
            <a:endParaRPr lang="uk-UA" sz="3200" b="0" dirty="0">
              <a:solidFill>
                <a:schemeClr val="bg1"/>
              </a:solidFill>
            </a:endParaRPr>
          </a:p>
        </p:txBody>
      </p:sp>
      <p:sp>
        <p:nvSpPr>
          <p:cNvPr id="17" name="Shape 1">
            <a:extLst>
              <a:ext uri="{FF2B5EF4-FFF2-40B4-BE49-F238E27FC236}">
                <a16:creationId xmlns:a16="http://schemas.microsoft.com/office/drawing/2014/main" id="{CB541754-67FD-8EB1-54C3-BD21C1FF1C88}"/>
              </a:ext>
            </a:extLst>
          </p:cNvPr>
          <p:cNvSpPr/>
          <p:nvPr/>
        </p:nvSpPr>
        <p:spPr>
          <a:xfrm>
            <a:off x="10721561" y="2030849"/>
            <a:ext cx="3664744" cy="1905238"/>
          </a:xfrm>
          <a:prstGeom prst="roundRect">
            <a:avLst>
              <a:gd name="adj" fmla="val 1786"/>
            </a:avLst>
          </a:prstGeom>
          <a:solidFill>
            <a:srgbClr val="0070C0"/>
          </a:solidFill>
          <a:ln/>
        </p:spPr>
        <p:txBody>
          <a:bodyPr/>
          <a:lstStyle/>
          <a:p>
            <a:pPr lvl="0" algn="ctr"/>
            <a:endParaRPr lang="en-US" sz="2000" dirty="0"/>
          </a:p>
          <a:p>
            <a:pPr lvl="0" algn="ctr"/>
            <a:r>
              <a:rPr lang="en-US" sz="3200" dirty="0">
                <a:solidFill>
                  <a:schemeClr val="bg1"/>
                </a:solidFill>
              </a:rPr>
              <a:t>Interrupted Schooling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8" name="Shape 1">
            <a:extLst>
              <a:ext uri="{FF2B5EF4-FFF2-40B4-BE49-F238E27FC236}">
                <a16:creationId xmlns:a16="http://schemas.microsoft.com/office/drawing/2014/main" id="{ED39C5C6-7823-AF21-AF92-201B39F721E5}"/>
              </a:ext>
            </a:extLst>
          </p:cNvPr>
          <p:cNvSpPr/>
          <p:nvPr/>
        </p:nvSpPr>
        <p:spPr>
          <a:xfrm>
            <a:off x="6581417" y="4445913"/>
            <a:ext cx="3664744" cy="1905238"/>
          </a:xfrm>
          <a:prstGeom prst="roundRect">
            <a:avLst>
              <a:gd name="adj" fmla="val 1786"/>
            </a:avLst>
          </a:prstGeom>
          <a:solidFill>
            <a:srgbClr val="0070C0"/>
          </a:solidFill>
          <a:ln/>
        </p:spPr>
        <p:txBody>
          <a:bodyPr/>
          <a:lstStyle/>
          <a:p>
            <a:pPr lvl="0"/>
            <a:endParaRPr lang="en-AU" sz="2000" dirty="0"/>
          </a:p>
          <a:p>
            <a:pPr lvl="0" algn="ctr"/>
            <a:r>
              <a:rPr lang="en-AU" sz="3200" dirty="0">
                <a:solidFill>
                  <a:schemeClr val="bg1"/>
                </a:solidFill>
              </a:rPr>
              <a:t>Human Capital </a:t>
            </a:r>
          </a:p>
          <a:p>
            <a:pPr lvl="0" algn="ctr"/>
            <a:r>
              <a:rPr lang="en-AU" sz="3200" dirty="0">
                <a:solidFill>
                  <a:schemeClr val="bg1"/>
                </a:solidFill>
              </a:rPr>
              <a:t>Loss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9" name="Shape 1">
            <a:extLst>
              <a:ext uri="{FF2B5EF4-FFF2-40B4-BE49-F238E27FC236}">
                <a16:creationId xmlns:a16="http://schemas.microsoft.com/office/drawing/2014/main" id="{B22D102B-D31D-82A7-2DB1-7A8B9314DC98}"/>
              </a:ext>
            </a:extLst>
          </p:cNvPr>
          <p:cNvSpPr/>
          <p:nvPr/>
        </p:nvSpPr>
        <p:spPr>
          <a:xfrm>
            <a:off x="10721561" y="4445913"/>
            <a:ext cx="3664744" cy="1905238"/>
          </a:xfrm>
          <a:prstGeom prst="roundRect">
            <a:avLst>
              <a:gd name="adj" fmla="val 1786"/>
            </a:avLst>
          </a:prstGeom>
          <a:solidFill>
            <a:srgbClr val="0070C0"/>
          </a:solidFill>
          <a:ln/>
        </p:spPr>
        <p:txBody>
          <a:bodyPr/>
          <a:lstStyle/>
          <a:p>
            <a:pPr lvl="0" algn="ctr"/>
            <a:endParaRPr lang="en-US" sz="2000" dirty="0"/>
          </a:p>
          <a:p>
            <a:pPr lvl="0" algn="ctr"/>
            <a:r>
              <a:rPr lang="en-US" sz="3200" dirty="0">
                <a:solidFill>
                  <a:schemeClr val="bg1"/>
                </a:solidFill>
              </a:rPr>
              <a:t>Institutional </a:t>
            </a:r>
          </a:p>
          <a:p>
            <a:pPr lvl="0" algn="ctr"/>
            <a:r>
              <a:rPr lang="en-US" sz="3200" dirty="0">
                <a:solidFill>
                  <a:schemeClr val="bg1"/>
                </a:solidFill>
              </a:rPr>
              <a:t>Loss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000245DF-8648-C6E0-39E0-3AD77FB55176}"/>
              </a:ext>
            </a:extLst>
          </p:cNvPr>
          <p:cNvSpPr/>
          <p:nvPr/>
        </p:nvSpPr>
        <p:spPr>
          <a:xfrm>
            <a:off x="12038120" y="7084262"/>
            <a:ext cx="2592280" cy="11453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466984" y="258213"/>
            <a:ext cx="4252913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4400" dirty="0">
                <a:solidFill>
                  <a:srgbClr val="152D47"/>
                </a:solidFill>
                <a:latin typeface="Heebo" pitchFamily="2" charset="-79"/>
                <a:ea typeface="Crimson Pro Semi Bold" pitchFamily="34" charset="-122"/>
                <a:cs typeface="Heebo" pitchFamily="2" charset="-79"/>
              </a:rPr>
              <a:t>Infrastructure Damage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376930" y="1525002"/>
            <a:ext cx="7556421" cy="1297900"/>
          </a:xfrm>
          <a:prstGeom prst="roundRect">
            <a:avLst>
              <a:gd name="adj" fmla="val 1966"/>
            </a:avLst>
          </a:prstGeom>
          <a:solidFill>
            <a:srgbClr val="FFFFFF"/>
          </a:solidFill>
          <a:ln w="22860">
            <a:solidFill>
              <a:srgbClr val="0070C0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507543" y="1662926"/>
            <a:ext cx="3428524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dirty="0">
                <a:solidFill>
                  <a:srgbClr val="4C4C4D"/>
                </a:solidFill>
                <a:latin typeface="Heebo" pitchFamily="2" charset="-79"/>
                <a:ea typeface="Crimson Pro Semi Bold" pitchFamily="34" charset="-122"/>
                <a:cs typeface="Heebo" pitchFamily="2" charset="-79"/>
              </a:rPr>
              <a:t>Total War-Related Damages in Ukraine</a:t>
            </a: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507543" y="2045069"/>
            <a:ext cx="7170658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Since the start of the full-scale invasion, damage to buildings, infrastructure and inventories is estimated at </a:t>
            </a:r>
            <a:r>
              <a:rPr lang="en-US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almost USD 170 billion</a:t>
            </a:r>
            <a:r>
              <a:rPr lang="en-US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.</a:t>
            </a:r>
            <a:endParaRPr lang="en-US" dirty="0"/>
          </a:p>
        </p:txBody>
      </p:sp>
      <p:sp>
        <p:nvSpPr>
          <p:cNvPr id="7" name="Shape 4"/>
          <p:cNvSpPr/>
          <p:nvPr/>
        </p:nvSpPr>
        <p:spPr>
          <a:xfrm>
            <a:off x="376929" y="3134116"/>
            <a:ext cx="7556421" cy="2816208"/>
          </a:xfrm>
          <a:prstGeom prst="roundRect">
            <a:avLst>
              <a:gd name="adj" fmla="val 1113"/>
            </a:avLst>
          </a:prstGeom>
          <a:solidFill>
            <a:srgbClr val="FFFFFF"/>
          </a:solidFill>
          <a:ln w="22860">
            <a:solidFill>
              <a:schemeClr val="accent1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8" name="Text 5"/>
          <p:cNvSpPr/>
          <p:nvPr/>
        </p:nvSpPr>
        <p:spPr>
          <a:xfrm>
            <a:off x="538677" y="3319123"/>
            <a:ext cx="4190643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dirty="0">
                <a:solidFill>
                  <a:srgbClr val="4C4C4D"/>
                </a:solidFill>
                <a:latin typeface="Heebo" pitchFamily="2" charset="-79"/>
                <a:ea typeface="Crimson Pro Semi Bold" pitchFamily="34" charset="-122"/>
                <a:cs typeface="Heebo" pitchFamily="2" charset="-79"/>
              </a:rPr>
              <a:t>Damages to Educational Institutions in Ukraine</a:t>
            </a: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507543" y="3814085"/>
            <a:ext cx="7170658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Total estimated damage: </a:t>
            </a:r>
            <a:r>
              <a:rPr lang="en-US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USD 7.3 billion</a:t>
            </a: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507543" y="4213985"/>
            <a:ext cx="7170658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Around </a:t>
            </a:r>
            <a:r>
              <a:rPr lang="en-US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4,000 education buildings</a:t>
            </a:r>
            <a:r>
              <a:rPr lang="en-US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 damaged or destroyed</a:t>
            </a: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507543" y="4613885"/>
            <a:ext cx="7170658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Most damage</a:t>
            </a:r>
            <a:r>
              <a:rPr lang="en-US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 recorded in </a:t>
            </a:r>
            <a:r>
              <a:rPr lang="en-US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preschool and secondary schools</a:t>
            </a:r>
            <a:endParaRPr lang="en-US" dirty="0"/>
          </a:p>
        </p:txBody>
      </p:sp>
      <p:sp>
        <p:nvSpPr>
          <p:cNvPr id="12" name="Text 9"/>
          <p:cNvSpPr/>
          <p:nvPr/>
        </p:nvSpPr>
        <p:spPr>
          <a:xfrm>
            <a:off x="507543" y="5045475"/>
            <a:ext cx="7170658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Although active hostilities took place in 11 regions, </a:t>
            </a:r>
            <a:r>
              <a:rPr lang="en-US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educational facilities were damaged in 22 regions</a:t>
            </a: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9863831" y="6853908"/>
            <a:ext cx="7556421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Distribution of damages by regions, $ billion.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376931" y="6429927"/>
            <a:ext cx="7556421" cy="816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i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Source:</a:t>
            </a:r>
            <a:r>
              <a:rPr lang="en-US" sz="140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 KSE. (2025 February). </a:t>
            </a:r>
            <a:r>
              <a:rPr lang="en-US" sz="1400" i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Report on damages to infrastructure from the destruction caused by Russia's military aggression against Ukraine as of November 2024</a:t>
            </a:r>
            <a:r>
              <a:rPr lang="en-US" sz="140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. </a:t>
            </a:r>
            <a:r>
              <a:rPr lang="en-US" sz="140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  <a:hlinkClick r:id="rId3"/>
              </a:rPr>
              <a:t>https://kse.ua/wp-content/uploads/2025/02/KSE_Damages_Report-November-2024---ENG.pdf</a:t>
            </a:r>
            <a:endParaRPr lang="uk-UA" sz="1400" dirty="0">
              <a:solidFill>
                <a:srgbClr val="4C4C4D"/>
              </a:solidFill>
              <a:latin typeface="Heebo" pitchFamily="2" charset="-79"/>
              <a:ea typeface="Heebo" pitchFamily="34" charset="-122"/>
              <a:cs typeface="Heebo" pitchFamily="2" charset="-79"/>
            </a:endParaRPr>
          </a:p>
          <a:p>
            <a:pPr marL="0" indent="0" algn="l">
              <a:lnSpc>
                <a:spcPts val="2100"/>
              </a:lnSpc>
              <a:buNone/>
            </a:pPr>
            <a:endParaRPr lang="en-US" sz="1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A143AA-7750-9DC6-0634-0368D59E8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642" y="1438835"/>
            <a:ext cx="6686409" cy="4908177"/>
          </a:xfrm>
          <a:prstGeom prst="rect">
            <a:avLst/>
          </a:prstGeom>
        </p:spPr>
      </p:pic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A3F549B6-4348-50D2-2E66-67F37D613A5C}"/>
              </a:ext>
            </a:extLst>
          </p:cNvPr>
          <p:cNvSpPr/>
          <p:nvPr/>
        </p:nvSpPr>
        <p:spPr>
          <a:xfrm>
            <a:off x="12038120" y="7084262"/>
            <a:ext cx="2592280" cy="11453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0ED7A7FD-E9F9-9BA4-7AC3-7DD9D8F45E9A}"/>
              </a:ext>
            </a:extLst>
          </p:cNvPr>
          <p:cNvSpPr/>
          <p:nvPr/>
        </p:nvSpPr>
        <p:spPr>
          <a:xfrm>
            <a:off x="12038120" y="7084262"/>
            <a:ext cx="2592280" cy="11453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CD1140C1-D1AB-F2CA-2B67-782413473B4F}"/>
              </a:ext>
            </a:extLst>
          </p:cNvPr>
          <p:cNvSpPr/>
          <p:nvPr/>
        </p:nvSpPr>
        <p:spPr>
          <a:xfrm>
            <a:off x="1291034" y="6485691"/>
            <a:ext cx="11765291" cy="1059550"/>
          </a:xfrm>
          <a:prstGeom prst="rect">
            <a:avLst/>
          </a:prstGeom>
          <a:gradFill flip="none" rotWithShape="1">
            <a:gsLst>
              <a:gs pos="1600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 0"/>
          <p:cNvSpPr/>
          <p:nvPr/>
        </p:nvSpPr>
        <p:spPr>
          <a:xfrm>
            <a:off x="4509031" y="369495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Heebo" pitchFamily="2" charset="-79"/>
                <a:ea typeface="Crimson Pro Semi Bold" pitchFamily="34" charset="-122"/>
                <a:cs typeface="Heebo" pitchFamily="2" charset="-79"/>
              </a:rPr>
              <a:t>Human Capital Loss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774" y="1767944"/>
            <a:ext cx="272177" cy="27217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517977" y="1655887"/>
            <a:ext cx="12453104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An estimated </a:t>
            </a:r>
            <a:r>
              <a:rPr lang="en-US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700,000 displaced Ukrainian children</a:t>
            </a:r>
            <a:r>
              <a:rPr lang="en-US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 were enrolled in EU schools during the 2023-2024 school year (</a:t>
            </a:r>
            <a:r>
              <a:rPr lang="en-US" dirty="0">
                <a:hlinkClick r:id="rId5"/>
              </a:rPr>
              <a:t>European Commission</a:t>
            </a:r>
            <a:r>
              <a:rPr lang="uk-UA" dirty="0">
                <a:hlinkClick r:id="rId5"/>
              </a:rPr>
              <a:t>, </a:t>
            </a:r>
            <a:r>
              <a:rPr lang="en-US" dirty="0">
                <a:hlinkClick r:id="rId5"/>
              </a:rPr>
              <a:t>2024)</a:t>
            </a:r>
            <a:r>
              <a:rPr lang="en-US" dirty="0"/>
              <a:t>.</a:t>
            </a: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774" y="2684501"/>
            <a:ext cx="272177" cy="27217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17977" y="2608445"/>
            <a:ext cx="12018353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In the 2022/2023 academic year </a:t>
            </a:r>
            <a:r>
              <a:rPr lang="en-US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the number of Ukrainian students abroad </a:t>
            </a:r>
            <a:r>
              <a:rPr lang="en-US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grew by </a:t>
            </a:r>
            <a:r>
              <a:rPr lang="en-US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35,000 </a:t>
            </a:r>
            <a:r>
              <a:rPr lang="en-US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(47% year-on-year) (</a:t>
            </a:r>
            <a:r>
              <a:rPr lang="en-US" dirty="0" err="1">
                <a:hlinkClick r:id="rId6"/>
              </a:rPr>
              <a:t>VoxUkraine</a:t>
            </a:r>
            <a:r>
              <a:rPr lang="en-US" dirty="0">
                <a:hlinkClick r:id="rId6"/>
              </a:rPr>
              <a:t>,</a:t>
            </a:r>
            <a:r>
              <a:rPr lang="uk-UA" dirty="0">
                <a:hlinkClick r:id="rId6"/>
              </a:rPr>
              <a:t> 2025)</a:t>
            </a:r>
            <a:endParaRPr lang="en-US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774" y="3661566"/>
            <a:ext cx="272177" cy="27217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517977" y="3670281"/>
            <a:ext cx="12453104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Over </a:t>
            </a:r>
            <a:r>
              <a:rPr lang="en-US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43,000 teachers displaced </a:t>
            </a:r>
            <a:r>
              <a:rPr lang="en-US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since 2022</a:t>
            </a:r>
            <a:r>
              <a:rPr lang="uk-UA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 (</a:t>
            </a:r>
            <a:r>
              <a:rPr lang="en-US" dirty="0">
                <a:hlinkClick r:id="rId7"/>
              </a:rPr>
              <a:t>Save the Children</a:t>
            </a:r>
            <a:r>
              <a:rPr lang="uk-UA" dirty="0">
                <a:hlinkClick r:id="rId7"/>
              </a:rPr>
              <a:t>,</a:t>
            </a:r>
            <a:r>
              <a:rPr lang="en-US" dirty="0">
                <a:hlinkClick r:id="rId7"/>
              </a:rPr>
              <a:t> 2024</a:t>
            </a:r>
            <a:r>
              <a:rPr lang="uk-UA" dirty="0"/>
              <a:t>)</a:t>
            </a:r>
            <a:endParaRPr lang="en-US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774" y="4732507"/>
            <a:ext cx="272177" cy="27217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517977" y="4458896"/>
            <a:ext cx="11845326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By early 2024, </a:t>
            </a:r>
            <a:r>
              <a:rPr lang="en-US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12% of university faculty had emigrated </a:t>
            </a:r>
            <a:r>
              <a:rPr lang="en-US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or </a:t>
            </a:r>
            <a:r>
              <a:rPr lang="en-US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relocated internally</a:t>
            </a:r>
            <a:r>
              <a:rPr lang="en-US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, nearly 30% were working remotely, and over </a:t>
            </a:r>
            <a:r>
              <a:rPr lang="en-US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1,500 researchers </a:t>
            </a:r>
            <a:r>
              <a:rPr lang="en-US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had joined the </a:t>
            </a:r>
            <a:r>
              <a:rPr lang="en-US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armed forces </a:t>
            </a:r>
            <a:r>
              <a:rPr lang="en-US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(</a:t>
            </a:r>
            <a:r>
              <a:rPr lang="en-US" dirty="0">
                <a:hlinkClick r:id="rId8"/>
              </a:rPr>
              <a:t>United Nations Ukraine, 2024).</a:t>
            </a:r>
            <a:br>
              <a:rPr lang="en-US" dirty="0"/>
            </a:br>
            <a:r>
              <a:rPr lang="en-US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.</a:t>
            </a:r>
            <a:endParaRPr lang="en-US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774" y="5723027"/>
            <a:ext cx="272177" cy="272177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1517977" y="5708655"/>
            <a:ext cx="12453104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Critical shortages of psychologists, speech therapists, special education teacher, SEN teachers</a:t>
            </a:r>
            <a:r>
              <a:rPr lang="en-US" sz="140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.</a:t>
            </a:r>
            <a:endParaRPr lang="en-US" sz="1400" dirty="0"/>
          </a:p>
        </p:txBody>
      </p:sp>
      <p:sp>
        <p:nvSpPr>
          <p:cNvPr id="13" name="Text 6"/>
          <p:cNvSpPr/>
          <p:nvPr/>
        </p:nvSpPr>
        <p:spPr>
          <a:xfrm>
            <a:off x="584947" y="6814970"/>
            <a:ext cx="13042821" cy="730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dirty="0">
                <a:latin typeface="Heebo" pitchFamily="2" charset="-79"/>
                <a:ea typeface="Heebo" pitchFamily="34" charset="-122"/>
                <a:cs typeface="Heebo" pitchFamily="2" charset="-79"/>
              </a:rPr>
              <a:t>The equivalent of about 150 classrooms of children have been killed or injured in Ukraine </a:t>
            </a:r>
          </a:p>
          <a:p>
            <a:pPr algn="ctr">
              <a:lnSpc>
                <a:spcPts val="2250"/>
              </a:lnSpc>
            </a:pPr>
            <a:r>
              <a:rPr lang="en-US" dirty="0">
                <a:latin typeface="Heebo" pitchFamily="2" charset="-79"/>
                <a:ea typeface="Heebo" pitchFamily="34" charset="-122"/>
                <a:cs typeface="Heebo" pitchFamily="2" charset="-79"/>
              </a:rPr>
              <a:t>since the start of full-scale war </a:t>
            </a:r>
            <a:r>
              <a:rPr lang="en-US" dirty="0"/>
              <a:t>(</a:t>
            </a:r>
            <a:r>
              <a:rPr lang="en-US" dirty="0">
                <a:hlinkClick r:id="rId9"/>
              </a:rPr>
              <a:t>Save the Children, 2025</a:t>
            </a:r>
            <a:r>
              <a:rPr lang="en-US" dirty="0"/>
              <a:t>)</a:t>
            </a:r>
            <a:endParaRPr lang="en-US" i="1" dirty="0"/>
          </a:p>
        </p:txBody>
      </p:sp>
      <p:sp>
        <p:nvSpPr>
          <p:cNvPr id="16" name="Shape 3">
            <a:extLst>
              <a:ext uri="{FF2B5EF4-FFF2-40B4-BE49-F238E27FC236}">
                <a16:creationId xmlns:a16="http://schemas.microsoft.com/office/drawing/2014/main" id="{69578E0D-6260-27C7-D7B8-B1B86CFB28A8}"/>
              </a:ext>
            </a:extLst>
          </p:cNvPr>
          <p:cNvSpPr/>
          <p:nvPr/>
        </p:nvSpPr>
        <p:spPr>
          <a:xfrm flipH="1">
            <a:off x="432029" y="1696920"/>
            <a:ext cx="45719" cy="4320302"/>
          </a:xfrm>
          <a:prstGeom prst="rect">
            <a:avLst/>
          </a:prstGeom>
          <a:solidFill>
            <a:srgbClr val="FFDE59"/>
          </a:solidFill>
          <a:ln/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48877" y="311368"/>
            <a:ext cx="5639276" cy="704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00" dirty="0">
                <a:solidFill>
                  <a:srgbClr val="152D47"/>
                </a:solidFill>
                <a:latin typeface="Heebo" pitchFamily="2" charset="-79"/>
                <a:ea typeface="Crimson Pro Semi Bold" pitchFamily="34" charset="-122"/>
                <a:cs typeface="Heebo" pitchFamily="2" charset="-79"/>
              </a:rPr>
              <a:t>Interrupted Schooling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789503" y="1955721"/>
            <a:ext cx="4200049" cy="2316956"/>
          </a:xfrm>
          <a:prstGeom prst="roundRect">
            <a:avLst>
              <a:gd name="adj" fmla="val 6314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4" name="Shape 2"/>
          <p:cNvSpPr/>
          <p:nvPr/>
        </p:nvSpPr>
        <p:spPr>
          <a:xfrm>
            <a:off x="759023" y="1955721"/>
            <a:ext cx="121920" cy="2316956"/>
          </a:xfrm>
          <a:prstGeom prst="roundRect">
            <a:avLst>
              <a:gd name="adj" fmla="val 27753"/>
            </a:avLst>
          </a:prstGeom>
          <a:solidFill>
            <a:srgbClr val="0070C0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Text 3"/>
          <p:cNvSpPr/>
          <p:nvPr/>
        </p:nvSpPr>
        <p:spPr>
          <a:xfrm>
            <a:off x="1136928" y="2211705"/>
            <a:ext cx="3596640" cy="1804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Children in frontline regions have lost </a:t>
            </a:r>
            <a:r>
              <a:rPr lang="en-US" sz="1750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25% more school days</a:t>
            </a:r>
            <a:r>
              <a:rPr lang="en-US" sz="175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 than the world's longest COVID-19 closures, due to the lack of safe shelters</a:t>
            </a:r>
            <a:r>
              <a:rPr lang="uk-UA" sz="175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5057" y="1955721"/>
            <a:ext cx="4200168" cy="2316956"/>
          </a:xfrm>
          <a:prstGeom prst="roundRect">
            <a:avLst>
              <a:gd name="adj" fmla="val 6314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7" name="Shape 5"/>
          <p:cNvSpPr/>
          <p:nvPr/>
        </p:nvSpPr>
        <p:spPr>
          <a:xfrm>
            <a:off x="5184577" y="1955721"/>
            <a:ext cx="121920" cy="2316956"/>
          </a:xfrm>
          <a:prstGeom prst="roundRect">
            <a:avLst>
              <a:gd name="adj" fmla="val 27753"/>
            </a:avLst>
          </a:prstGeom>
          <a:solidFill>
            <a:schemeClr val="accent1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8" name="Text 6"/>
          <p:cNvSpPr/>
          <p:nvPr/>
        </p:nvSpPr>
        <p:spPr>
          <a:xfrm>
            <a:off x="5562481" y="2211705"/>
            <a:ext cx="3596759" cy="1082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About </a:t>
            </a:r>
            <a:r>
              <a:rPr lang="en-US" sz="1750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400,000 children</a:t>
            </a:r>
            <a:r>
              <a:rPr lang="en-US" sz="175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 have spent </a:t>
            </a:r>
            <a:r>
              <a:rPr lang="en-US" sz="1750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580 days</a:t>
            </a:r>
            <a:r>
              <a:rPr lang="en-US" sz="175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 without entering a classroom at all since Feb 2022.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729" y="1955721"/>
            <a:ext cx="4200168" cy="2316956"/>
          </a:xfrm>
          <a:prstGeom prst="roundRect">
            <a:avLst>
              <a:gd name="adj" fmla="val 6314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0" name="Shape 8"/>
          <p:cNvSpPr/>
          <p:nvPr/>
        </p:nvSpPr>
        <p:spPr>
          <a:xfrm>
            <a:off x="9610249" y="1955721"/>
            <a:ext cx="121920" cy="2316956"/>
          </a:xfrm>
          <a:prstGeom prst="roundRect">
            <a:avLst>
              <a:gd name="adj" fmla="val 27753"/>
            </a:avLst>
          </a:prstGeom>
          <a:solidFill>
            <a:srgbClr val="0070C0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1" name="Text 9"/>
          <p:cNvSpPr/>
          <p:nvPr/>
        </p:nvSpPr>
        <p:spPr>
          <a:xfrm>
            <a:off x="9988153" y="2211705"/>
            <a:ext cx="3596759" cy="1082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Another </a:t>
            </a:r>
            <a:r>
              <a:rPr lang="en-US" sz="1750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780,000 children</a:t>
            </a:r>
            <a:r>
              <a:rPr lang="en-US" sz="175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 alternate weekly between remote and in-person learning.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3004350" y="4526399"/>
            <a:ext cx="4200049" cy="1955959"/>
          </a:xfrm>
          <a:prstGeom prst="roundRect">
            <a:avLst>
              <a:gd name="adj" fmla="val 7480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3" name="Shape 11"/>
          <p:cNvSpPr/>
          <p:nvPr/>
        </p:nvSpPr>
        <p:spPr>
          <a:xfrm>
            <a:off x="2897328" y="4526397"/>
            <a:ext cx="121920" cy="1955959"/>
          </a:xfrm>
          <a:prstGeom prst="roundRect">
            <a:avLst>
              <a:gd name="adj" fmla="val 27753"/>
            </a:avLst>
          </a:prstGeom>
          <a:solidFill>
            <a:srgbClr val="0070C0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4" name="Text 12"/>
          <p:cNvSpPr/>
          <p:nvPr/>
        </p:nvSpPr>
        <p:spPr>
          <a:xfrm>
            <a:off x="3191232" y="4774091"/>
            <a:ext cx="3596640" cy="1443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One in three school-aged children – </a:t>
            </a:r>
            <a:r>
              <a:rPr lang="en-US" sz="1750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1.2 million</a:t>
            </a:r>
            <a:r>
              <a:rPr lang="en-US" sz="175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 – has began a </a:t>
            </a:r>
            <a:r>
              <a:rPr lang="en-US" sz="1750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fourth consecutive year</a:t>
            </a:r>
            <a:r>
              <a:rPr lang="en-US" sz="175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 of disrupted schooling.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7566378" y="4526399"/>
            <a:ext cx="4200168" cy="1955959"/>
          </a:xfrm>
          <a:prstGeom prst="roundRect">
            <a:avLst>
              <a:gd name="adj" fmla="val 7480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6" name="Shape 14"/>
          <p:cNvSpPr/>
          <p:nvPr/>
        </p:nvSpPr>
        <p:spPr>
          <a:xfrm>
            <a:off x="7466226" y="4526398"/>
            <a:ext cx="121920" cy="1955959"/>
          </a:xfrm>
          <a:prstGeom prst="roundRect">
            <a:avLst>
              <a:gd name="adj" fmla="val 27753"/>
            </a:avLst>
          </a:prstGeom>
          <a:solidFill>
            <a:srgbClr val="0070C0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7" name="Text 15"/>
          <p:cNvSpPr/>
          <p:nvPr/>
        </p:nvSpPr>
        <p:spPr>
          <a:xfrm>
            <a:off x="7950125" y="4723805"/>
            <a:ext cx="3596759" cy="1443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Teaching time is fragmented, making completion of the curriculum difficult across all regions.</a:t>
            </a:r>
            <a:endParaRPr lang="en-US" sz="1750" dirty="0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C5CBE24F-28EE-5ADB-B12D-554595364A09}"/>
              </a:ext>
            </a:extLst>
          </p:cNvPr>
          <p:cNvSpPr/>
          <p:nvPr/>
        </p:nvSpPr>
        <p:spPr>
          <a:xfrm>
            <a:off x="12038120" y="7084262"/>
            <a:ext cx="2592280" cy="11453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 16"/>
          <p:cNvSpPr/>
          <p:nvPr/>
        </p:nvSpPr>
        <p:spPr>
          <a:xfrm>
            <a:off x="8641260" y="7421860"/>
            <a:ext cx="5811248" cy="7219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en-US" sz="130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Source: </a:t>
            </a:r>
            <a:r>
              <a:rPr lang="en-US" sz="130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  <a:hlinkClick r:id="rId3"/>
              </a:rPr>
              <a:t>Save the Children (1 Sept 2025). </a:t>
            </a:r>
            <a:r>
              <a:rPr lang="en-US" sz="1300" dirty="0">
                <a:latin typeface="Heebo" pitchFamily="2" charset="-79"/>
                <a:cs typeface="Heebo" pitchFamily="2" charset="-79"/>
                <a:hlinkClick r:id="rId3"/>
              </a:rPr>
              <a:t>Children on Ukraine’s frontlines lose more days of school than the world’s longest COVID-19 school closures</a:t>
            </a:r>
            <a:endParaRPr lang="en-US" sz="1300" dirty="0">
              <a:latin typeface="Heebo" pitchFamily="2" charset="-79"/>
              <a:cs typeface="Heebo" pitchFamily="2" charset="-79"/>
            </a:endParaRPr>
          </a:p>
          <a:p>
            <a:pPr algn="r"/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">
            <a:extLst>
              <a:ext uri="{FF2B5EF4-FFF2-40B4-BE49-F238E27FC236}">
                <a16:creationId xmlns:a16="http://schemas.microsoft.com/office/drawing/2014/main" id="{6BF3E6AB-1F81-F112-1811-8AC7882BED85}"/>
              </a:ext>
            </a:extLst>
          </p:cNvPr>
          <p:cNvSpPr/>
          <p:nvPr/>
        </p:nvSpPr>
        <p:spPr>
          <a:xfrm>
            <a:off x="5319201" y="4841975"/>
            <a:ext cx="4495654" cy="2180153"/>
          </a:xfrm>
          <a:prstGeom prst="roundRect">
            <a:avLst>
              <a:gd name="adj" fmla="val 1786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uk-UA"/>
          </a:p>
        </p:txBody>
      </p:sp>
      <p:sp>
        <p:nvSpPr>
          <p:cNvPr id="14" name="Shape 1">
            <a:extLst>
              <a:ext uri="{FF2B5EF4-FFF2-40B4-BE49-F238E27FC236}">
                <a16:creationId xmlns:a16="http://schemas.microsoft.com/office/drawing/2014/main" id="{5CBF3E42-C1EE-B022-B891-4B0B256BD406}"/>
              </a:ext>
            </a:extLst>
          </p:cNvPr>
          <p:cNvSpPr/>
          <p:nvPr/>
        </p:nvSpPr>
        <p:spPr>
          <a:xfrm>
            <a:off x="8863047" y="2085566"/>
            <a:ext cx="4495654" cy="2180153"/>
          </a:xfrm>
          <a:prstGeom prst="roundRect">
            <a:avLst>
              <a:gd name="adj" fmla="val 1786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uk-UA"/>
          </a:p>
        </p:txBody>
      </p:sp>
      <p:sp>
        <p:nvSpPr>
          <p:cNvPr id="3" name="Text 0"/>
          <p:cNvSpPr/>
          <p:nvPr/>
        </p:nvSpPr>
        <p:spPr>
          <a:xfrm>
            <a:off x="5182192" y="22813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Heebo" pitchFamily="2" charset="-79"/>
                <a:ea typeface="Crimson Pro Semi Bold" pitchFamily="34" charset="-122"/>
                <a:cs typeface="Heebo" pitchFamily="2" charset="-79"/>
              </a:rPr>
              <a:t>Institutional Loss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960253" y="2073376"/>
            <a:ext cx="4495654" cy="2180153"/>
          </a:xfrm>
          <a:prstGeom prst="roundRect">
            <a:avLst>
              <a:gd name="adj" fmla="val 1786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3037159" y="2449391"/>
            <a:ext cx="357091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Relocated and "split" schools and universities operating across several regions.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9725006" y="2437647"/>
            <a:ext cx="36336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Disrupted continuity in the core academic processes that keep higher education stable and developing.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6141404" y="5238413"/>
            <a:ext cx="375216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Dispersed professional communities as teachers and academics move inside and outside Ukraine.</a:t>
            </a:r>
            <a:endParaRPr lang="en-US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A6CD1B-820A-B036-5F0B-206B3ACAC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244" y="2532657"/>
            <a:ext cx="256054" cy="377985"/>
          </a:xfrm>
          <a:prstGeom prst="rect">
            <a:avLst/>
          </a:prstGeom>
        </p:spPr>
      </p:pic>
      <p:sp>
        <p:nvSpPr>
          <p:cNvPr id="13" name="Shape 5">
            <a:extLst>
              <a:ext uri="{FF2B5EF4-FFF2-40B4-BE49-F238E27FC236}">
                <a16:creationId xmlns:a16="http://schemas.microsoft.com/office/drawing/2014/main" id="{0C6F6B43-050F-17F2-DB6B-61B6A7AF6DA6}"/>
              </a:ext>
            </a:extLst>
          </p:cNvPr>
          <p:cNvSpPr/>
          <p:nvPr/>
        </p:nvSpPr>
        <p:spPr>
          <a:xfrm>
            <a:off x="1953749" y="2094452"/>
            <a:ext cx="140706" cy="2159077"/>
          </a:xfrm>
          <a:prstGeom prst="roundRect">
            <a:avLst>
              <a:gd name="adj" fmla="val 27753"/>
            </a:avLst>
          </a:prstGeom>
          <a:solidFill>
            <a:schemeClr val="accent1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6" name="Shape 5">
            <a:extLst>
              <a:ext uri="{FF2B5EF4-FFF2-40B4-BE49-F238E27FC236}">
                <a16:creationId xmlns:a16="http://schemas.microsoft.com/office/drawing/2014/main" id="{25DB1F84-EB44-EB6A-709E-F32F19D526B3}"/>
              </a:ext>
            </a:extLst>
          </p:cNvPr>
          <p:cNvSpPr/>
          <p:nvPr/>
        </p:nvSpPr>
        <p:spPr>
          <a:xfrm>
            <a:off x="8792694" y="2085566"/>
            <a:ext cx="140706" cy="2159077"/>
          </a:xfrm>
          <a:prstGeom prst="roundRect">
            <a:avLst>
              <a:gd name="adj" fmla="val 27753"/>
            </a:avLst>
          </a:prstGeom>
          <a:solidFill>
            <a:schemeClr val="accent1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7" name="Shape 5">
            <a:extLst>
              <a:ext uri="{FF2B5EF4-FFF2-40B4-BE49-F238E27FC236}">
                <a16:creationId xmlns:a16="http://schemas.microsoft.com/office/drawing/2014/main" id="{9B8CE3FB-F96C-D512-0352-6270B6DC6080}"/>
              </a:ext>
            </a:extLst>
          </p:cNvPr>
          <p:cNvSpPr/>
          <p:nvPr/>
        </p:nvSpPr>
        <p:spPr>
          <a:xfrm>
            <a:off x="5194458" y="4852512"/>
            <a:ext cx="140706" cy="2159077"/>
          </a:xfrm>
          <a:prstGeom prst="roundRect">
            <a:avLst>
              <a:gd name="adj" fmla="val 27753"/>
            </a:avLst>
          </a:prstGeom>
          <a:solidFill>
            <a:schemeClr val="accent1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8" name="Image 4">
            <a:extLst>
              <a:ext uri="{FF2B5EF4-FFF2-40B4-BE49-F238E27FC236}">
                <a16:creationId xmlns:a16="http://schemas.microsoft.com/office/drawing/2014/main" id="{B85A1517-01FC-2304-00A2-1B6AD6957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928" y="2532657"/>
            <a:ext cx="304800" cy="381000"/>
          </a:xfrm>
          <a:prstGeom prst="rect">
            <a:avLst/>
          </a:prstGeom>
        </p:spPr>
      </p:pic>
      <p:pic>
        <p:nvPicPr>
          <p:cNvPr id="19" name="Image 6">
            <a:extLst>
              <a:ext uri="{FF2B5EF4-FFF2-40B4-BE49-F238E27FC236}">
                <a16:creationId xmlns:a16="http://schemas.microsoft.com/office/drawing/2014/main" id="{78AD0F10-A996-132D-42CF-69FE0E18A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5" y="5282307"/>
            <a:ext cx="428625" cy="381000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E4168AA3-46AC-4662-D2D5-62F08AE250A5}"/>
              </a:ext>
            </a:extLst>
          </p:cNvPr>
          <p:cNvSpPr/>
          <p:nvPr/>
        </p:nvSpPr>
        <p:spPr>
          <a:xfrm>
            <a:off x="12038120" y="7084262"/>
            <a:ext cx="2592280" cy="11453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34394B0-BA3E-34C9-7918-9FE7E898ADFD}"/>
              </a:ext>
            </a:extLst>
          </p:cNvPr>
          <p:cNvSpPr/>
          <p:nvPr/>
        </p:nvSpPr>
        <p:spPr>
          <a:xfrm>
            <a:off x="12038120" y="7084262"/>
            <a:ext cx="2592280" cy="11453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 0"/>
          <p:cNvSpPr/>
          <p:nvPr/>
        </p:nvSpPr>
        <p:spPr>
          <a:xfrm>
            <a:off x="430719" y="193634"/>
            <a:ext cx="1389488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Heebo" pitchFamily="2" charset="-79"/>
                <a:ea typeface="Crimson Pro Semi Bold" pitchFamily="34" charset="-122"/>
                <a:cs typeface="Heebo" pitchFamily="2" charset="-79"/>
              </a:rPr>
              <a:t>The Infrastructure Response: New Types of Schools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1037868" y="4689490"/>
            <a:ext cx="51322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By late 2024, </a:t>
            </a:r>
            <a:r>
              <a:rPr lang="en-US" sz="2400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73% of Ukrainian schools</a:t>
            </a:r>
            <a:r>
              <a:rPr lang="en-US" sz="240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 had equipped shelters.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1040423" y="1909069"/>
            <a:ext cx="513223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New types of schools:</a:t>
            </a:r>
            <a:r>
              <a:rPr lang="en-US" sz="2400" dirty="0">
                <a:solidFill>
                  <a:srgbClr val="4C4C4D"/>
                </a:solidFill>
                <a:latin typeface="Heebo" pitchFamily="2" charset="-79"/>
                <a:ea typeface="Heebo" pitchFamily="34" charset="-122"/>
                <a:cs typeface="Heebo" pitchFamily="2" charset="-79"/>
              </a:rPr>
              <a:t> relocated schools, metro schools, underground schools, shelter schools, modular safe schools, network schools.</a:t>
            </a:r>
            <a:endParaRPr lang="en-US" sz="24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7D7A44F-9512-3A88-955C-F68BE2832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B8C7869-77E2-E008-9C33-24C09DB84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77779CF-8DB2-2550-B006-14E346C0C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AutoShape 5" descr="Освіта попри руїни: як працюють модульні школи на Миколаївщині. Читайте на  UKR.NET">
            <a:extLst>
              <a:ext uri="{FF2B5EF4-FFF2-40B4-BE49-F238E27FC236}">
                <a16:creationId xmlns:a16="http://schemas.microsoft.com/office/drawing/2014/main" id="{14595B4A-4B37-F30F-F6F6-ECAF79872E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396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D71CCD-1432-BDC0-2F52-8C4CA24FE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101" y="1750343"/>
            <a:ext cx="3818507" cy="2548217"/>
          </a:xfrm>
          <a:prstGeom prst="rect">
            <a:avLst/>
          </a:prstGeom>
        </p:spPr>
      </p:pic>
      <p:pic>
        <p:nvPicPr>
          <p:cNvPr id="3079" name="Picture 7" descr="Підземна та метрошкола в Харкові — незвичне розв'язання складної проблеми -  kharkovone.com">
            <a:extLst>
              <a:ext uri="{FF2B5EF4-FFF2-40B4-BE49-F238E27FC236}">
                <a16:creationId xmlns:a16="http://schemas.microsoft.com/office/drawing/2014/main" id="{949750E6-B6EA-D854-B595-EC2EE310B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95" y="1997690"/>
            <a:ext cx="3682253" cy="245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9" descr="Немного пол вибрирует». Как в Харькове дети учатся в метро - BBC News  Русская служба">
            <a:extLst>
              <a:ext uri="{FF2B5EF4-FFF2-40B4-BE49-F238E27FC236}">
                <a16:creationId xmlns:a16="http://schemas.microsoft.com/office/drawing/2014/main" id="{D8462C23-1D09-7801-D7FC-BA1AC2EC52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15200" y="411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4DA9D6-501E-A5D9-3019-B3E29885F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1477" y="5208444"/>
            <a:ext cx="3612441" cy="2453876"/>
          </a:xfrm>
          <a:prstGeom prst="rect">
            <a:avLst/>
          </a:prstGeom>
        </p:spPr>
      </p:pic>
      <p:pic>
        <p:nvPicPr>
          <p:cNvPr id="3083" name="Picture 11" descr="Ukrainian pupils use bomb shelters as classrooms as another school year  begins | Euronews">
            <a:extLst>
              <a:ext uri="{FF2B5EF4-FFF2-40B4-BE49-F238E27FC236}">
                <a16:creationId xmlns:a16="http://schemas.microsoft.com/office/drawing/2014/main" id="{2AAB08EA-4A2F-67E8-88C3-7FF05C56F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44" y="5598464"/>
            <a:ext cx="3762317" cy="232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3CC469-D4BF-BA9A-B98A-827127509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0560" y="3608881"/>
            <a:ext cx="3703903" cy="2329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DE62413-E918-2CE3-8188-970FD3B88E51}"/>
              </a:ext>
            </a:extLst>
          </p:cNvPr>
          <p:cNvSpPr txBox="1"/>
          <p:nvPr/>
        </p:nvSpPr>
        <p:spPr>
          <a:xfrm>
            <a:off x="518270" y="7518130"/>
            <a:ext cx="5510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/>
              <a:t>Source: </a:t>
            </a:r>
            <a:r>
              <a:rPr lang="en-AU" sz="1400" dirty="0">
                <a:hlinkClick r:id="rId8"/>
              </a:rPr>
              <a:t>UNICEF Ukraine Humanitarian Situation Report No. 47</a:t>
            </a:r>
            <a:r>
              <a:rPr lang="uk-UA" sz="1400" dirty="0">
                <a:hlinkClick r:id="rId8"/>
              </a:rPr>
              <a:t>, </a:t>
            </a:r>
            <a:r>
              <a:rPr lang="en-AU" sz="1400" dirty="0">
                <a:hlinkClick r:id="rId8"/>
              </a:rPr>
              <a:t>2024</a:t>
            </a:r>
            <a:endParaRPr lang="uk-UA" dirty="0"/>
          </a:p>
        </p:txBody>
      </p:sp>
      <p:pic>
        <p:nvPicPr>
          <p:cNvPr id="21" name="Image 8">
            <a:extLst>
              <a:ext uri="{FF2B5EF4-FFF2-40B4-BE49-F238E27FC236}">
                <a16:creationId xmlns:a16="http://schemas.microsoft.com/office/drawing/2014/main" id="{AC2641B8-9FDF-F673-84A6-DA94A794D8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719" y="4690488"/>
            <a:ext cx="342900" cy="381000"/>
          </a:xfrm>
          <a:prstGeom prst="rect">
            <a:avLst/>
          </a:prstGeom>
        </p:spPr>
      </p:pic>
      <p:pic>
        <p:nvPicPr>
          <p:cNvPr id="22" name="Image 3">
            <a:extLst>
              <a:ext uri="{FF2B5EF4-FFF2-40B4-BE49-F238E27FC236}">
                <a16:creationId xmlns:a16="http://schemas.microsoft.com/office/drawing/2014/main" id="{C5B4C046-3F9C-C623-EE77-6FE8EB2ACC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838" y="1862846"/>
            <a:ext cx="390525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1234440"/>
            <a:ext cx="4389120" cy="56812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1" y="1554480"/>
            <a:ext cx="514350" cy="457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0" y="1280160"/>
            <a:ext cx="4389120" cy="563554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960" y="1691640"/>
            <a:ext cx="411480" cy="4572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080" y="1280160"/>
            <a:ext cx="4389120" cy="563554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0" y="1554480"/>
            <a:ext cx="411480" cy="457200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457200" y="457200"/>
            <a:ext cx="16459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3600"/>
              </a:lnSpc>
            </a:pPr>
            <a:r>
              <a:rPr lang="en-US" sz="3240" b="1" dirty="0">
                <a:solidFill>
                  <a:srgbClr val="FFFFFF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Response to Human Capital Loss</a:t>
            </a:r>
            <a:endParaRPr lang="en-US" sz="3240" dirty="0"/>
          </a:p>
        </p:txBody>
      </p:sp>
      <p:sp>
        <p:nvSpPr>
          <p:cNvPr id="10" name="Text 1"/>
          <p:cNvSpPr/>
          <p:nvPr/>
        </p:nvSpPr>
        <p:spPr>
          <a:xfrm>
            <a:off x="1428751" y="1600200"/>
            <a:ext cx="3078599" cy="3657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880"/>
              </a:lnSpc>
            </a:pPr>
            <a:r>
              <a:rPr lang="en-US" sz="2160" b="1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Digital Solutions</a:t>
            </a:r>
            <a:endParaRPr lang="en-US" sz="2160" dirty="0"/>
          </a:p>
        </p:txBody>
      </p:sp>
      <p:sp>
        <p:nvSpPr>
          <p:cNvPr id="11" name="Text 2"/>
          <p:cNvSpPr/>
          <p:nvPr/>
        </p:nvSpPr>
        <p:spPr>
          <a:xfrm>
            <a:off x="777240" y="2194560"/>
            <a:ext cx="3794760" cy="6400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411480" indent="-411480">
              <a:lnSpc>
                <a:spcPts val="2520"/>
              </a:lnSpc>
              <a:buSzPct val="100000"/>
              <a:buChar char="•"/>
            </a:pPr>
            <a:r>
              <a:rPr lang="en-US" sz="1620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All-Ukrainian Online School with </a:t>
            </a:r>
            <a:r>
              <a:rPr lang="en-US" sz="1620" b="1" dirty="0">
                <a:solidFill>
                  <a:srgbClr val="0070C0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820k+ </a:t>
            </a:r>
            <a:r>
              <a:rPr lang="en-US" sz="1620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users in 80+ countries</a:t>
            </a:r>
            <a:endParaRPr lang="en-US" sz="1620" dirty="0"/>
          </a:p>
        </p:txBody>
      </p:sp>
      <p:sp>
        <p:nvSpPr>
          <p:cNvPr id="12" name="Text 3"/>
          <p:cNvSpPr/>
          <p:nvPr/>
        </p:nvSpPr>
        <p:spPr>
          <a:xfrm>
            <a:off x="777240" y="2926080"/>
            <a:ext cx="3794760" cy="9601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411480" indent="-411480">
              <a:lnSpc>
                <a:spcPts val="2520"/>
              </a:lnSpc>
              <a:buSzPct val="100000"/>
              <a:buChar char="•"/>
            </a:pPr>
            <a:r>
              <a:rPr lang="en-US" sz="1620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Approximately </a:t>
            </a:r>
            <a:r>
              <a:rPr lang="en-US" sz="1620" b="1" dirty="0">
                <a:solidFill>
                  <a:srgbClr val="0070C0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1.2 million </a:t>
            </a:r>
            <a:r>
              <a:rPr lang="en-US" sz="1620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students learn fully or partly online</a:t>
            </a:r>
            <a:endParaRPr lang="en-US" sz="1620" dirty="0"/>
          </a:p>
        </p:txBody>
      </p:sp>
      <p:sp>
        <p:nvSpPr>
          <p:cNvPr id="13" name="Text 4"/>
          <p:cNvSpPr/>
          <p:nvPr/>
        </p:nvSpPr>
        <p:spPr>
          <a:xfrm>
            <a:off x="777240" y="3977640"/>
            <a:ext cx="3794760" cy="6400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411480" indent="-411480">
              <a:lnSpc>
                <a:spcPts val="2520"/>
              </a:lnSpc>
              <a:buSzPct val="100000"/>
              <a:buChar char="•"/>
            </a:pPr>
            <a:r>
              <a:rPr lang="en-US" sz="1620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EU schools host about </a:t>
            </a:r>
            <a:r>
              <a:rPr lang="en-US" sz="1620" b="1" dirty="0">
                <a:solidFill>
                  <a:srgbClr val="0070C0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700,000 </a:t>
            </a:r>
            <a:r>
              <a:rPr lang="en-US" sz="1620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Ukrainian children (2023/24)</a:t>
            </a:r>
            <a:endParaRPr lang="en-US" sz="1620" dirty="0"/>
          </a:p>
        </p:txBody>
      </p:sp>
      <p:sp>
        <p:nvSpPr>
          <p:cNvPr id="14" name="Text 5"/>
          <p:cNvSpPr/>
          <p:nvPr/>
        </p:nvSpPr>
        <p:spPr>
          <a:xfrm>
            <a:off x="793790" y="6172200"/>
            <a:ext cx="384048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600" i="1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Many follow Ukrainian language/history and online modules in parallel</a:t>
            </a:r>
            <a:endParaRPr lang="en-US" sz="1600" dirty="0"/>
          </a:p>
        </p:txBody>
      </p:sp>
      <p:sp>
        <p:nvSpPr>
          <p:cNvPr id="15" name="Text 6"/>
          <p:cNvSpPr/>
          <p:nvPr/>
        </p:nvSpPr>
        <p:spPr>
          <a:xfrm>
            <a:off x="5989320" y="1554480"/>
            <a:ext cx="3246120" cy="7315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880"/>
              </a:lnSpc>
            </a:pPr>
            <a:r>
              <a:rPr lang="en-US" sz="2160" b="1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Mental Health Support</a:t>
            </a:r>
            <a:endParaRPr lang="en-US" sz="2160" dirty="0"/>
          </a:p>
        </p:txBody>
      </p:sp>
      <p:sp>
        <p:nvSpPr>
          <p:cNvPr id="16" name="Text 7"/>
          <p:cNvSpPr/>
          <p:nvPr/>
        </p:nvSpPr>
        <p:spPr>
          <a:xfrm>
            <a:off x="5440680" y="2468880"/>
            <a:ext cx="3794760" cy="6400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411480" indent="-411480">
              <a:lnSpc>
                <a:spcPts val="2520"/>
              </a:lnSpc>
              <a:buSzPct val="100000"/>
              <a:buChar char="•"/>
            </a:pPr>
            <a:r>
              <a:rPr lang="en-US" sz="1620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"How are you?" national mental health platform</a:t>
            </a:r>
            <a:endParaRPr lang="en-US" sz="1620" dirty="0"/>
          </a:p>
        </p:txBody>
      </p:sp>
      <p:sp>
        <p:nvSpPr>
          <p:cNvPr id="17" name="Text 8"/>
          <p:cNvSpPr/>
          <p:nvPr/>
        </p:nvSpPr>
        <p:spPr>
          <a:xfrm>
            <a:off x="5440680" y="3200400"/>
            <a:ext cx="3794760" cy="6400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411480" indent="-411480">
              <a:lnSpc>
                <a:spcPts val="2520"/>
              </a:lnSpc>
              <a:buSzPct val="100000"/>
              <a:buChar char="•"/>
            </a:pPr>
            <a:r>
              <a:rPr lang="en-US" sz="1620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UNICEF school-based MHPSS as the main support backbone</a:t>
            </a:r>
            <a:endParaRPr lang="en-US" sz="1620" dirty="0"/>
          </a:p>
        </p:txBody>
      </p:sp>
      <p:sp>
        <p:nvSpPr>
          <p:cNvPr id="18" name="Text 9"/>
          <p:cNvSpPr/>
          <p:nvPr/>
        </p:nvSpPr>
        <p:spPr>
          <a:xfrm>
            <a:off x="5440680" y="3931920"/>
            <a:ext cx="3794760" cy="6400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411480" indent="-411480">
              <a:lnSpc>
                <a:spcPts val="2520"/>
              </a:lnSpc>
              <a:buSzPct val="100000"/>
              <a:buChar char="•"/>
            </a:pPr>
            <a:r>
              <a:rPr lang="en-US" sz="1620" b="1" dirty="0">
                <a:solidFill>
                  <a:srgbClr val="0070C0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60k+ </a:t>
            </a:r>
            <a:r>
              <a:rPr lang="en-US" sz="1620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educators trained in PSS and safe-school practices</a:t>
            </a:r>
            <a:endParaRPr lang="en-US" sz="1620" dirty="0"/>
          </a:p>
        </p:txBody>
      </p:sp>
      <p:sp>
        <p:nvSpPr>
          <p:cNvPr id="19" name="Text 10"/>
          <p:cNvSpPr/>
          <p:nvPr/>
        </p:nvSpPr>
        <p:spPr>
          <a:xfrm>
            <a:off x="5440680" y="4663440"/>
            <a:ext cx="3794760" cy="9601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411480" indent="-411480">
              <a:lnSpc>
                <a:spcPts val="2520"/>
              </a:lnSpc>
              <a:buSzPct val="100000"/>
              <a:buChar char="•"/>
            </a:pPr>
            <a:r>
              <a:rPr lang="en-US" sz="1620" b="1" dirty="0">
                <a:solidFill>
                  <a:srgbClr val="0070C0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48k </a:t>
            </a:r>
            <a:r>
              <a:rPr lang="en-US" sz="1620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teachers completed UNESCO's "Digital Teacher" course</a:t>
            </a:r>
            <a:endParaRPr lang="en-US" sz="1620" dirty="0"/>
          </a:p>
        </p:txBody>
      </p:sp>
      <p:sp>
        <p:nvSpPr>
          <p:cNvPr id="20" name="Text 11"/>
          <p:cNvSpPr/>
          <p:nvPr/>
        </p:nvSpPr>
        <p:spPr>
          <a:xfrm>
            <a:off x="5806440" y="6204160"/>
            <a:ext cx="384048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600" i="1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Integration of mental health services into educational settings</a:t>
            </a:r>
            <a:endParaRPr lang="en-US" sz="1600" dirty="0"/>
          </a:p>
        </p:txBody>
      </p:sp>
      <p:sp>
        <p:nvSpPr>
          <p:cNvPr id="21" name="Text 12"/>
          <p:cNvSpPr/>
          <p:nvPr/>
        </p:nvSpPr>
        <p:spPr>
          <a:xfrm>
            <a:off x="10652761" y="1600200"/>
            <a:ext cx="3498008" cy="3657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880"/>
              </a:lnSpc>
            </a:pPr>
            <a:r>
              <a:rPr lang="en-US" sz="2160" b="1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Academic Capacity</a:t>
            </a:r>
            <a:endParaRPr lang="en-US" sz="2160" dirty="0"/>
          </a:p>
        </p:txBody>
      </p:sp>
      <p:sp>
        <p:nvSpPr>
          <p:cNvPr id="22" name="Text 13"/>
          <p:cNvSpPr/>
          <p:nvPr/>
        </p:nvSpPr>
        <p:spPr>
          <a:xfrm>
            <a:off x="10104120" y="2194560"/>
            <a:ext cx="3794760" cy="6400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411480" indent="-411480">
              <a:lnSpc>
                <a:spcPts val="2520"/>
              </a:lnSpc>
              <a:buSzPct val="100000"/>
              <a:buChar char="•"/>
            </a:pPr>
            <a:r>
              <a:rPr lang="en-US" sz="1620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EU and partners created a coordinated package of:</a:t>
            </a:r>
            <a:endParaRPr lang="en-US" sz="1620" dirty="0"/>
          </a:p>
        </p:txBody>
      </p:sp>
      <p:sp>
        <p:nvSpPr>
          <p:cNvPr id="23" name="Text 14"/>
          <p:cNvSpPr/>
          <p:nvPr/>
        </p:nvSpPr>
        <p:spPr>
          <a:xfrm>
            <a:off x="10562210" y="2926080"/>
            <a:ext cx="4334256" cy="3200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520"/>
              </a:lnSpc>
              <a:buSzPct val="100000"/>
            </a:pPr>
            <a:r>
              <a:rPr lang="en-US" sz="1620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• Fellowships for researchers</a:t>
            </a:r>
            <a:endParaRPr lang="en-US" sz="1620" dirty="0"/>
          </a:p>
        </p:txBody>
      </p:sp>
      <p:sp>
        <p:nvSpPr>
          <p:cNvPr id="24" name="Text 15"/>
          <p:cNvSpPr/>
          <p:nvPr/>
        </p:nvSpPr>
        <p:spPr>
          <a:xfrm>
            <a:off x="10571090" y="3337560"/>
            <a:ext cx="4334256" cy="3200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520"/>
              </a:lnSpc>
              <a:buSzPct val="100000"/>
            </a:pPr>
            <a:r>
              <a:rPr lang="en-US" sz="1620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• Grants and mobility schemes</a:t>
            </a:r>
            <a:endParaRPr lang="en-US" sz="1620" dirty="0"/>
          </a:p>
        </p:txBody>
      </p:sp>
      <p:sp>
        <p:nvSpPr>
          <p:cNvPr id="25" name="Text 16"/>
          <p:cNvSpPr/>
          <p:nvPr/>
        </p:nvSpPr>
        <p:spPr>
          <a:xfrm>
            <a:off x="10579966" y="3749040"/>
            <a:ext cx="3611880" cy="6400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520"/>
              </a:lnSpc>
              <a:buSzPct val="100000"/>
            </a:pPr>
            <a:r>
              <a:rPr lang="en-US" sz="1620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• Remote collaboration opportunities</a:t>
            </a:r>
            <a:endParaRPr lang="en-US" sz="1620" dirty="0"/>
          </a:p>
        </p:txBody>
      </p:sp>
      <p:sp>
        <p:nvSpPr>
          <p:cNvPr id="26" name="Text 17"/>
          <p:cNvSpPr/>
          <p:nvPr/>
        </p:nvSpPr>
        <p:spPr>
          <a:xfrm>
            <a:off x="10235968" y="6172200"/>
            <a:ext cx="384048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600" i="1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Keeping Ukrainian researchers active and connected to home institutions</a:t>
            </a:r>
            <a:endParaRPr lang="en-US" sz="1600" dirty="0"/>
          </a:p>
        </p:txBody>
      </p:sp>
      <p:sp>
        <p:nvSpPr>
          <p:cNvPr id="27" name="Text 18"/>
          <p:cNvSpPr/>
          <p:nvPr/>
        </p:nvSpPr>
        <p:spPr>
          <a:xfrm>
            <a:off x="13813691" y="7726680"/>
            <a:ext cx="43141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260" dirty="0">
                <a:solidFill>
                  <a:srgbClr val="FFFFFF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8/10</a:t>
            </a:r>
            <a:endParaRPr lang="en-US" sz="1260" dirty="0"/>
          </a:p>
        </p:txBody>
      </p:sp>
      <p:sp>
        <p:nvSpPr>
          <p:cNvPr id="28" name="Text 0">
            <a:extLst>
              <a:ext uri="{FF2B5EF4-FFF2-40B4-BE49-F238E27FC236}">
                <a16:creationId xmlns:a16="http://schemas.microsoft.com/office/drawing/2014/main" id="{916F27E8-7C41-9933-34A2-7DD10D870D3D}"/>
              </a:ext>
            </a:extLst>
          </p:cNvPr>
          <p:cNvSpPr/>
          <p:nvPr/>
        </p:nvSpPr>
        <p:spPr>
          <a:xfrm>
            <a:off x="1983398" y="411871"/>
            <a:ext cx="6580823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Heebo" pitchFamily="2" charset="-79"/>
                <a:ea typeface="Crimson Pro Semi Bold" pitchFamily="34" charset="-122"/>
                <a:cs typeface="Heebo" pitchFamily="2" charset="-79"/>
              </a:rPr>
              <a:t>System Response to Human Capital Loss</a:t>
            </a:r>
            <a:endParaRPr lang="en-US" sz="445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070981-E853-04A7-7560-E0C054F0BFC9}"/>
              </a:ext>
            </a:extLst>
          </p:cNvPr>
          <p:cNvSpPr txBox="1"/>
          <p:nvPr/>
        </p:nvSpPr>
        <p:spPr>
          <a:xfrm>
            <a:off x="793790" y="7229773"/>
            <a:ext cx="1377609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00" dirty="0"/>
              <a:t>Sources: </a:t>
            </a:r>
            <a:r>
              <a:rPr lang="en-US" sz="1300" dirty="0">
                <a:hlinkClick r:id="rId7"/>
              </a:rPr>
              <a:t>European Commission (2024, July 29). </a:t>
            </a:r>
            <a:r>
              <a:rPr lang="en-US" sz="1300" i="1" dirty="0">
                <a:hlinkClick r:id="rId7"/>
              </a:rPr>
              <a:t>Ukrainian children in EU education systems – what is the state of play?</a:t>
            </a:r>
            <a:r>
              <a:rPr lang="en-US" sz="1300" i="1" dirty="0"/>
              <a:t>;</a:t>
            </a:r>
          </a:p>
          <a:p>
            <a:pPr algn="r"/>
            <a:r>
              <a:rPr lang="en-US" sz="1300" dirty="0">
                <a:hlinkClick r:id="rId8"/>
              </a:rPr>
              <a:t>UNICEF Ukraine (2024). </a:t>
            </a:r>
            <a:r>
              <a:rPr lang="en-US" sz="1300" i="1" dirty="0">
                <a:hlinkClick r:id="rId8"/>
              </a:rPr>
              <a:t>Brief: Mental health and psychosocial support (MHPSS) in Ukraine;</a:t>
            </a:r>
          </a:p>
          <a:p>
            <a:pPr algn="r"/>
            <a:r>
              <a:rPr lang="en-US" sz="1300" i="1" dirty="0">
                <a:hlinkClick r:id="rId8"/>
              </a:rPr>
              <a:t> </a:t>
            </a:r>
            <a:r>
              <a:rPr lang="en-US" sz="1300" dirty="0">
                <a:hlinkClick r:id="rId9"/>
              </a:rPr>
              <a:t>GPE. (2024). </a:t>
            </a:r>
            <a:r>
              <a:rPr lang="en-US" sz="1300" i="1" dirty="0">
                <a:hlinkClick r:id="rId9"/>
              </a:rPr>
              <a:t>Ukraine: Education brings mental health support to children;</a:t>
            </a:r>
            <a:r>
              <a:rPr lang="en-US" sz="1300" i="1" dirty="0"/>
              <a:t> </a:t>
            </a:r>
          </a:p>
          <a:p>
            <a:pPr algn="r"/>
            <a:r>
              <a:rPr lang="en-US" sz="1300" dirty="0">
                <a:hlinkClick r:id="rId10"/>
              </a:rPr>
              <a:t>UNESCO. (2024). </a:t>
            </a:r>
            <a:r>
              <a:rPr lang="en-US" sz="1300" i="1" dirty="0">
                <a:hlinkClick r:id="rId10"/>
              </a:rPr>
              <a:t>Analysis of war damage to the Ukrainian science sector and its consequences</a:t>
            </a:r>
            <a:r>
              <a:rPr lang="en-US" sz="1300" dirty="0">
                <a:hlinkClick r:id="rId10"/>
              </a:rPr>
              <a:t>.</a:t>
            </a:r>
            <a:endParaRPr lang="uk-UA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588770"/>
            <a:ext cx="434340" cy="342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2240280"/>
            <a:ext cx="6583680" cy="96012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" y="2468880"/>
            <a:ext cx="205740" cy="36576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" y="3429000"/>
            <a:ext cx="6583680" cy="12344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" y="3657600"/>
            <a:ext cx="274320" cy="36576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" y="4892040"/>
            <a:ext cx="6583680" cy="96012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520" y="5120640"/>
            <a:ext cx="274320" cy="36576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6080760"/>
            <a:ext cx="6583680" cy="96012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520" y="6309360"/>
            <a:ext cx="342900" cy="36576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8080" y="1588770"/>
            <a:ext cx="388620" cy="3429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080" y="2240280"/>
            <a:ext cx="6583680" cy="123444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0960" y="2468880"/>
            <a:ext cx="274320" cy="36576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944" y="3666478"/>
            <a:ext cx="6583680" cy="96012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80961" y="3931920"/>
            <a:ext cx="308610" cy="36576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080" y="4892040"/>
            <a:ext cx="6583680" cy="123444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80960" y="5120640"/>
            <a:ext cx="274320" cy="36576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-804672" y="318264"/>
            <a:ext cx="16239744" cy="5486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4320"/>
              </a:lnSpc>
            </a:pPr>
            <a:r>
              <a:rPr lang="en-US" sz="4450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Response to Interrupted Schooling</a:t>
            </a:r>
            <a:endParaRPr lang="en-US" sz="4450" dirty="0"/>
          </a:p>
        </p:txBody>
      </p:sp>
      <p:sp>
        <p:nvSpPr>
          <p:cNvPr id="20" name="Text 1"/>
          <p:cNvSpPr/>
          <p:nvPr/>
        </p:nvSpPr>
        <p:spPr>
          <a:xfrm>
            <a:off x="1120140" y="1554480"/>
            <a:ext cx="7900416" cy="4114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2400" b="1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New Learning Formats</a:t>
            </a:r>
            <a:endParaRPr lang="en-US" sz="2400" b="1" dirty="0"/>
          </a:p>
        </p:txBody>
      </p:sp>
      <p:sp>
        <p:nvSpPr>
          <p:cNvPr id="21" name="Text 2"/>
          <p:cNvSpPr/>
          <p:nvPr/>
        </p:nvSpPr>
        <p:spPr>
          <a:xfrm>
            <a:off x="1120140" y="2423160"/>
            <a:ext cx="6746772" cy="3200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520"/>
              </a:lnSpc>
            </a:pPr>
            <a:r>
              <a:rPr lang="en-US" sz="2000" dirty="0">
                <a:solidFill>
                  <a:schemeClr val="accent1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Split-Campus Learning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2" name="Text 3"/>
          <p:cNvSpPr/>
          <p:nvPr/>
        </p:nvSpPr>
        <p:spPr>
          <a:xfrm>
            <a:off x="1120140" y="2743200"/>
            <a:ext cx="6746772" cy="2743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60"/>
              </a:lnSpc>
            </a:pPr>
            <a:r>
              <a:rPr lang="en-US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Students divided between multiple locations to ensure safety</a:t>
            </a:r>
            <a:endParaRPr lang="en-US" dirty="0"/>
          </a:p>
        </p:txBody>
      </p:sp>
      <p:sp>
        <p:nvSpPr>
          <p:cNvPr id="23" name="Text 4"/>
          <p:cNvSpPr/>
          <p:nvPr/>
        </p:nvSpPr>
        <p:spPr>
          <a:xfrm>
            <a:off x="1188720" y="3611880"/>
            <a:ext cx="5760720" cy="3200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520"/>
              </a:lnSpc>
            </a:pPr>
            <a:r>
              <a:rPr lang="en-US" sz="2000" dirty="0">
                <a:solidFill>
                  <a:schemeClr val="accent1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Rotating Timetables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4" name="Text 5"/>
          <p:cNvSpPr/>
          <p:nvPr/>
        </p:nvSpPr>
        <p:spPr>
          <a:xfrm>
            <a:off x="1188720" y="3931920"/>
            <a:ext cx="5760720" cy="5486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60"/>
              </a:lnSpc>
            </a:pPr>
            <a:r>
              <a:rPr lang="en-US" sz="1440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Alternating between </a:t>
            </a:r>
            <a:r>
              <a:rPr lang="en-US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in-person</a:t>
            </a:r>
            <a:r>
              <a:rPr lang="en-US" sz="1440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 and remote learning to reduce overcrowding</a:t>
            </a:r>
            <a:endParaRPr lang="en-US" sz="1440" dirty="0"/>
          </a:p>
        </p:txBody>
      </p:sp>
      <p:sp>
        <p:nvSpPr>
          <p:cNvPr id="25" name="Text 6"/>
          <p:cNvSpPr/>
          <p:nvPr/>
        </p:nvSpPr>
        <p:spPr>
          <a:xfrm>
            <a:off x="1188720" y="5074920"/>
            <a:ext cx="6364224" cy="3200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520"/>
              </a:lnSpc>
            </a:pPr>
            <a:r>
              <a:rPr lang="en-US" sz="2000" dirty="0">
                <a:solidFill>
                  <a:schemeClr val="accent1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Hybrid Shelter-Classroom Schedules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6" name="Text 7"/>
          <p:cNvSpPr/>
          <p:nvPr/>
        </p:nvSpPr>
        <p:spPr>
          <a:xfrm>
            <a:off x="1188720" y="5394960"/>
            <a:ext cx="6364224" cy="2743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60"/>
              </a:lnSpc>
            </a:pPr>
            <a:r>
              <a:rPr lang="en-US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Combining in-person teaching with shelter-based learning</a:t>
            </a:r>
            <a:endParaRPr lang="en-US" dirty="0"/>
          </a:p>
        </p:txBody>
      </p:sp>
      <p:sp>
        <p:nvSpPr>
          <p:cNvPr id="27" name="Text 8"/>
          <p:cNvSpPr/>
          <p:nvPr/>
        </p:nvSpPr>
        <p:spPr>
          <a:xfrm>
            <a:off x="1257301" y="6263640"/>
            <a:ext cx="6111121" cy="3200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520"/>
              </a:lnSpc>
            </a:pPr>
            <a:r>
              <a:rPr lang="en-US" sz="2000" dirty="0">
                <a:solidFill>
                  <a:schemeClr val="accent1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Fully Online Schooling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8" name="Text 9"/>
          <p:cNvSpPr/>
          <p:nvPr/>
        </p:nvSpPr>
        <p:spPr>
          <a:xfrm>
            <a:off x="1257301" y="6583680"/>
            <a:ext cx="6111121" cy="2743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60"/>
              </a:lnSpc>
            </a:pPr>
            <a:r>
              <a:rPr lang="en-US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Complete transition to digital learning in frontline areas</a:t>
            </a:r>
            <a:endParaRPr lang="en-US" dirty="0"/>
          </a:p>
        </p:txBody>
      </p:sp>
      <p:sp>
        <p:nvSpPr>
          <p:cNvPr id="29" name="Text 10"/>
          <p:cNvSpPr/>
          <p:nvPr/>
        </p:nvSpPr>
        <p:spPr>
          <a:xfrm>
            <a:off x="8023860" y="1554480"/>
            <a:ext cx="7900416" cy="4114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2400" b="1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Learning Recovery Programs</a:t>
            </a:r>
            <a:endParaRPr lang="en-US" sz="2400" b="1" dirty="0"/>
          </a:p>
        </p:txBody>
      </p:sp>
      <p:sp>
        <p:nvSpPr>
          <p:cNvPr id="30" name="Text 11"/>
          <p:cNvSpPr/>
          <p:nvPr/>
        </p:nvSpPr>
        <p:spPr>
          <a:xfrm>
            <a:off x="8138160" y="2423160"/>
            <a:ext cx="5760720" cy="3200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520"/>
              </a:lnSpc>
            </a:pPr>
            <a:r>
              <a:rPr lang="en-US" sz="2000" dirty="0">
                <a:solidFill>
                  <a:schemeClr val="accent1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National Tutoring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1" name="Text 12"/>
          <p:cNvSpPr/>
          <p:nvPr/>
        </p:nvSpPr>
        <p:spPr>
          <a:xfrm>
            <a:off x="8138160" y="2743200"/>
            <a:ext cx="5760720" cy="5486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60"/>
              </a:lnSpc>
            </a:pPr>
            <a:r>
              <a:rPr lang="en-US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Systematic one-on-one and small group tutoring to address learning loss</a:t>
            </a:r>
            <a:endParaRPr lang="en-US" dirty="0"/>
          </a:p>
        </p:txBody>
      </p:sp>
      <p:sp>
        <p:nvSpPr>
          <p:cNvPr id="32" name="Text 13"/>
          <p:cNvSpPr/>
          <p:nvPr/>
        </p:nvSpPr>
        <p:spPr>
          <a:xfrm>
            <a:off x="8172450" y="3886200"/>
            <a:ext cx="5253156" cy="3200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520"/>
              </a:lnSpc>
            </a:pPr>
            <a:r>
              <a:rPr lang="en-US" sz="2000" dirty="0">
                <a:solidFill>
                  <a:schemeClr val="accent1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Remedial Courses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3" name="Text 14"/>
          <p:cNvSpPr/>
          <p:nvPr/>
        </p:nvSpPr>
        <p:spPr>
          <a:xfrm>
            <a:off x="8172451" y="4206240"/>
            <a:ext cx="6303788" cy="2743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60"/>
              </a:lnSpc>
            </a:pPr>
            <a:r>
              <a:rPr lang="en-US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Targeted educational interventions to fill knowledge gaps</a:t>
            </a:r>
            <a:endParaRPr lang="en-US" dirty="0"/>
          </a:p>
        </p:txBody>
      </p:sp>
      <p:sp>
        <p:nvSpPr>
          <p:cNvPr id="34" name="Text 15"/>
          <p:cNvSpPr/>
          <p:nvPr/>
        </p:nvSpPr>
        <p:spPr>
          <a:xfrm>
            <a:off x="8138160" y="5074920"/>
            <a:ext cx="6912864" cy="3200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520"/>
              </a:lnSpc>
            </a:pPr>
            <a:r>
              <a:rPr lang="en-US" sz="2000" dirty="0">
                <a:solidFill>
                  <a:schemeClr val="accent1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UNICEF–MoES Learning Recovery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5" name="Text 16"/>
          <p:cNvSpPr/>
          <p:nvPr/>
        </p:nvSpPr>
        <p:spPr>
          <a:xfrm>
            <a:off x="8138160" y="5394960"/>
            <a:ext cx="5760720" cy="5486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60"/>
              </a:lnSpc>
            </a:pPr>
            <a:r>
              <a:rPr lang="en-US" dirty="0">
                <a:latin typeface="Heebo" pitchFamily="2" charset="-79"/>
                <a:ea typeface="ui-sans-serif" pitchFamily="34" charset="-122"/>
                <a:cs typeface="Heebo" pitchFamily="2" charset="-79"/>
              </a:rPr>
              <a:t>Collaborative initiatives for reading, maths, and psychosocial learning</a:t>
            </a:r>
            <a:endParaRPr lang="en-US" dirty="0"/>
          </a:p>
        </p:txBody>
      </p:sp>
      <p:sp>
        <p:nvSpPr>
          <p:cNvPr id="36" name="Text 17"/>
          <p:cNvSpPr/>
          <p:nvPr/>
        </p:nvSpPr>
        <p:spPr>
          <a:xfrm>
            <a:off x="13813691" y="7726680"/>
            <a:ext cx="43141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260" dirty="0">
                <a:solidFill>
                  <a:srgbClr val="FFFFFF"/>
                </a:solidFill>
                <a:latin typeface="Heebo" pitchFamily="2" charset="-79"/>
                <a:ea typeface="ui-sans-serif" pitchFamily="34" charset="-122"/>
                <a:cs typeface="Heebo" pitchFamily="2" charset="-79"/>
              </a:rPr>
              <a:t>9/10</a:t>
            </a:r>
            <a:endParaRPr lang="en-US" sz="126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B83E04-1581-4C3B-C45C-BF6E01415EBA}"/>
              </a:ext>
            </a:extLst>
          </p:cNvPr>
          <p:cNvSpPr txBox="1"/>
          <p:nvPr/>
        </p:nvSpPr>
        <p:spPr>
          <a:xfrm>
            <a:off x="4955242" y="7315200"/>
            <a:ext cx="83640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1300" dirty="0"/>
              <a:t>Sources: </a:t>
            </a:r>
            <a:r>
              <a:rPr lang="en-AU" sz="1300" dirty="0">
                <a:hlinkClick r:id="rId15"/>
              </a:rPr>
              <a:t>UNICEF. (2024). </a:t>
            </a:r>
            <a:r>
              <a:rPr lang="en-AU" sz="1300" i="1" dirty="0">
                <a:hlinkClick r:id="rId15"/>
              </a:rPr>
              <a:t>Ukraine: Humanitarian Situation Report No. 47 (Jan-Dec 2024);</a:t>
            </a:r>
            <a:endParaRPr lang="en-AU" sz="1300" i="1" dirty="0"/>
          </a:p>
          <a:p>
            <a:pPr algn="r"/>
            <a:r>
              <a:rPr lang="en-US" sz="1300" dirty="0">
                <a:hlinkClick r:id="rId16"/>
              </a:rPr>
              <a:t>Linnik O. et al. (2024). Education During War: The Ukrainian </a:t>
            </a:r>
            <a:r>
              <a:rPr lang="en-US" sz="1300" dirty="0" err="1">
                <a:hlinkClick r:id="rId16"/>
              </a:rPr>
              <a:t>Schoolsʼ</a:t>
            </a:r>
            <a:r>
              <a:rPr lang="en-US" sz="1300" dirty="0">
                <a:hlinkClick r:id="rId16"/>
              </a:rPr>
              <a:t> Experience. Analytical Report. Kyiv. </a:t>
            </a:r>
            <a:endParaRPr lang="en-AU" sz="13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1020</Words>
  <Application>Microsoft Office PowerPoint</Application>
  <PresentationFormat>Довільний</PresentationFormat>
  <Paragraphs>131</Paragraphs>
  <Slides>12</Slides>
  <Notes>12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ui-sans-serif</vt:lpstr>
      <vt:lpstr>Heebo</vt:lpstr>
      <vt:lpstr>Times New Roman</vt:lpstr>
      <vt:lpstr>Abadi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admin</dc:creator>
  <cp:lastModifiedBy>Nadia Horishna</cp:lastModifiedBy>
  <cp:revision>9</cp:revision>
  <dcterms:created xsi:type="dcterms:W3CDTF">2025-11-23T15:30:45Z</dcterms:created>
  <dcterms:modified xsi:type="dcterms:W3CDTF">2025-11-28T06:20:29Z</dcterms:modified>
</cp:coreProperties>
</file>