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0" r:id="rId2"/>
    <p:sldId id="271" r:id="rId3"/>
    <p:sldId id="277" r:id="rId4"/>
    <p:sldId id="272" r:id="rId5"/>
    <p:sldId id="273" r:id="rId6"/>
    <p:sldId id="275" r:id="rId7"/>
    <p:sldId id="274" r:id="rId8"/>
    <p:sldId id="276" r:id="rId9"/>
    <p:sldId id="281" r:id="rId10"/>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72" d="100"/>
          <a:sy n="72" d="100"/>
        </p:scale>
        <p:origin x="4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5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5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5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5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6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48596"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UA"/>
          </a:p>
        </p:txBody>
      </p:sp>
      <p:sp>
        <p:nvSpPr>
          <p:cNvPr id="1048597"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1048598" name="Дата 3"/>
          <p:cNvSpPr>
            <a:spLocks noGrp="1"/>
          </p:cNvSpPr>
          <p:nvPr>
            <p:ph type="dt" sz="half" idx="10"/>
          </p:nvPr>
        </p:nvSpPr>
        <p:spPr/>
        <p:txBody>
          <a:bodyPr/>
          <a:lstStyle/>
          <a:p>
            <a:fld id="{1716E51A-FD42-471F-89DD-6E756810A8E9}" type="datetimeFigureOut">
              <a:rPr lang="ru-UA" smtClean="0"/>
              <a:t>28.11.2025</a:t>
            </a:fld>
            <a:endParaRPr lang="ru-UA"/>
          </a:p>
        </p:txBody>
      </p:sp>
      <p:sp>
        <p:nvSpPr>
          <p:cNvPr id="1048599" name="Нижний колонтитул 4"/>
          <p:cNvSpPr>
            <a:spLocks noGrp="1"/>
          </p:cNvSpPr>
          <p:nvPr>
            <p:ph type="ftr" sz="quarter" idx="11"/>
          </p:nvPr>
        </p:nvSpPr>
        <p:spPr/>
        <p:txBody>
          <a:bodyPr/>
          <a:lstStyle/>
          <a:p>
            <a:endParaRPr lang="ru-UA"/>
          </a:p>
        </p:txBody>
      </p:sp>
      <p:sp>
        <p:nvSpPr>
          <p:cNvPr id="1048600" name="Номер слайда 5"/>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48622" name="Заголовок 1"/>
          <p:cNvSpPr>
            <a:spLocks noGrp="1"/>
          </p:cNvSpPr>
          <p:nvPr>
            <p:ph type="title"/>
          </p:nvPr>
        </p:nvSpPr>
        <p:spPr/>
        <p:txBody>
          <a:bodyPr/>
          <a:lstStyle/>
          <a:p>
            <a:r>
              <a:rPr lang="ru-RU"/>
              <a:t>Образец заголовка</a:t>
            </a:r>
            <a:endParaRPr lang="ru-UA"/>
          </a:p>
        </p:txBody>
      </p:sp>
      <p:sp>
        <p:nvSpPr>
          <p:cNvPr id="104862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624" name="Дата 3"/>
          <p:cNvSpPr>
            <a:spLocks noGrp="1"/>
          </p:cNvSpPr>
          <p:nvPr>
            <p:ph type="dt" sz="half" idx="10"/>
          </p:nvPr>
        </p:nvSpPr>
        <p:spPr/>
        <p:txBody>
          <a:bodyPr/>
          <a:lstStyle/>
          <a:p>
            <a:fld id="{1716E51A-FD42-471F-89DD-6E756810A8E9}" type="datetimeFigureOut">
              <a:rPr lang="ru-UA" smtClean="0"/>
              <a:t>28.11.2025</a:t>
            </a:fld>
            <a:endParaRPr lang="ru-UA"/>
          </a:p>
        </p:txBody>
      </p:sp>
      <p:sp>
        <p:nvSpPr>
          <p:cNvPr id="1048625" name="Нижний колонтитул 4"/>
          <p:cNvSpPr>
            <a:spLocks noGrp="1"/>
          </p:cNvSpPr>
          <p:nvPr>
            <p:ph type="ftr" sz="quarter" idx="11"/>
          </p:nvPr>
        </p:nvSpPr>
        <p:spPr/>
        <p:txBody>
          <a:bodyPr/>
          <a:lstStyle/>
          <a:p>
            <a:endParaRPr lang="ru-UA"/>
          </a:p>
        </p:txBody>
      </p:sp>
      <p:sp>
        <p:nvSpPr>
          <p:cNvPr id="1048626" name="Номер слайда 5"/>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048611"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1048612"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613" name="Дата 3"/>
          <p:cNvSpPr>
            <a:spLocks noGrp="1"/>
          </p:cNvSpPr>
          <p:nvPr>
            <p:ph type="dt" sz="half" idx="10"/>
          </p:nvPr>
        </p:nvSpPr>
        <p:spPr/>
        <p:txBody>
          <a:bodyPr/>
          <a:lstStyle/>
          <a:p>
            <a:fld id="{1716E51A-FD42-471F-89DD-6E756810A8E9}" type="datetimeFigureOut">
              <a:rPr lang="ru-UA" smtClean="0"/>
              <a:t>28.11.2025</a:t>
            </a:fld>
            <a:endParaRPr lang="ru-UA"/>
          </a:p>
        </p:txBody>
      </p:sp>
      <p:sp>
        <p:nvSpPr>
          <p:cNvPr id="1048614" name="Нижний колонтитул 4"/>
          <p:cNvSpPr>
            <a:spLocks noGrp="1"/>
          </p:cNvSpPr>
          <p:nvPr>
            <p:ph type="ftr" sz="quarter" idx="11"/>
          </p:nvPr>
        </p:nvSpPr>
        <p:spPr/>
        <p:txBody>
          <a:bodyPr/>
          <a:lstStyle/>
          <a:p>
            <a:endParaRPr lang="ru-UA"/>
          </a:p>
        </p:txBody>
      </p:sp>
      <p:sp>
        <p:nvSpPr>
          <p:cNvPr id="1048615" name="Номер слайда 5"/>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48581" name="Заголовок 1"/>
          <p:cNvSpPr>
            <a:spLocks noGrp="1"/>
          </p:cNvSpPr>
          <p:nvPr>
            <p:ph type="title"/>
          </p:nvPr>
        </p:nvSpPr>
        <p:spPr/>
        <p:txBody>
          <a:bodyPr/>
          <a:lstStyle/>
          <a:p>
            <a:r>
              <a:rPr lang="ru-RU"/>
              <a:t>Образец заголовка</a:t>
            </a:r>
            <a:endParaRPr lang="ru-UA"/>
          </a:p>
        </p:txBody>
      </p:sp>
      <p:sp>
        <p:nvSpPr>
          <p:cNvPr id="1048582"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583" name="Дата 3"/>
          <p:cNvSpPr>
            <a:spLocks noGrp="1"/>
          </p:cNvSpPr>
          <p:nvPr>
            <p:ph type="dt" sz="half" idx="10"/>
          </p:nvPr>
        </p:nvSpPr>
        <p:spPr/>
        <p:txBody>
          <a:bodyPr/>
          <a:lstStyle/>
          <a:p>
            <a:fld id="{1716E51A-FD42-471F-89DD-6E756810A8E9}" type="datetimeFigureOut">
              <a:rPr lang="ru-UA" smtClean="0"/>
              <a:t>28.11.2025</a:t>
            </a:fld>
            <a:endParaRPr lang="ru-UA"/>
          </a:p>
        </p:txBody>
      </p:sp>
      <p:sp>
        <p:nvSpPr>
          <p:cNvPr id="1048584" name="Нижний колонтитул 4"/>
          <p:cNvSpPr>
            <a:spLocks noGrp="1"/>
          </p:cNvSpPr>
          <p:nvPr>
            <p:ph type="ftr" sz="quarter" idx="11"/>
          </p:nvPr>
        </p:nvSpPr>
        <p:spPr/>
        <p:txBody>
          <a:bodyPr/>
          <a:lstStyle/>
          <a:p>
            <a:endParaRPr lang="ru-UA"/>
          </a:p>
        </p:txBody>
      </p:sp>
      <p:sp>
        <p:nvSpPr>
          <p:cNvPr id="1048585" name="Номер слайда 5"/>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48627"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1048628"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1048629" name="Дата 3"/>
          <p:cNvSpPr>
            <a:spLocks noGrp="1"/>
          </p:cNvSpPr>
          <p:nvPr>
            <p:ph type="dt" sz="half" idx="10"/>
          </p:nvPr>
        </p:nvSpPr>
        <p:spPr/>
        <p:txBody>
          <a:bodyPr/>
          <a:lstStyle/>
          <a:p>
            <a:fld id="{1716E51A-FD42-471F-89DD-6E756810A8E9}" type="datetimeFigureOut">
              <a:rPr lang="ru-UA" smtClean="0"/>
              <a:t>28.11.2025</a:t>
            </a:fld>
            <a:endParaRPr lang="ru-UA"/>
          </a:p>
        </p:txBody>
      </p:sp>
      <p:sp>
        <p:nvSpPr>
          <p:cNvPr id="1048630" name="Нижний колонтитул 4"/>
          <p:cNvSpPr>
            <a:spLocks noGrp="1"/>
          </p:cNvSpPr>
          <p:nvPr>
            <p:ph type="ftr" sz="quarter" idx="11"/>
          </p:nvPr>
        </p:nvSpPr>
        <p:spPr/>
        <p:txBody>
          <a:bodyPr/>
          <a:lstStyle/>
          <a:p>
            <a:endParaRPr lang="ru-UA"/>
          </a:p>
        </p:txBody>
      </p:sp>
      <p:sp>
        <p:nvSpPr>
          <p:cNvPr id="1048631" name="Номер слайда 5"/>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48632" name="Заголовок 1"/>
          <p:cNvSpPr>
            <a:spLocks noGrp="1"/>
          </p:cNvSpPr>
          <p:nvPr>
            <p:ph type="title"/>
          </p:nvPr>
        </p:nvSpPr>
        <p:spPr/>
        <p:txBody>
          <a:bodyPr/>
          <a:lstStyle/>
          <a:p>
            <a:r>
              <a:rPr lang="ru-RU"/>
              <a:t>Образец заголовка</a:t>
            </a:r>
            <a:endParaRPr lang="ru-UA"/>
          </a:p>
        </p:txBody>
      </p:sp>
      <p:sp>
        <p:nvSpPr>
          <p:cNvPr id="104863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63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635" name="Дата 4"/>
          <p:cNvSpPr>
            <a:spLocks noGrp="1"/>
          </p:cNvSpPr>
          <p:nvPr>
            <p:ph type="dt" sz="half" idx="10"/>
          </p:nvPr>
        </p:nvSpPr>
        <p:spPr/>
        <p:txBody>
          <a:bodyPr/>
          <a:lstStyle/>
          <a:p>
            <a:fld id="{1716E51A-FD42-471F-89DD-6E756810A8E9}" type="datetimeFigureOut">
              <a:rPr lang="ru-UA" smtClean="0"/>
              <a:t>28.11.2025</a:t>
            </a:fld>
            <a:endParaRPr lang="ru-UA"/>
          </a:p>
        </p:txBody>
      </p:sp>
      <p:sp>
        <p:nvSpPr>
          <p:cNvPr id="1048636" name="Нижний колонтитул 5"/>
          <p:cNvSpPr>
            <a:spLocks noGrp="1"/>
          </p:cNvSpPr>
          <p:nvPr>
            <p:ph type="ftr" sz="quarter" idx="11"/>
          </p:nvPr>
        </p:nvSpPr>
        <p:spPr/>
        <p:txBody>
          <a:bodyPr/>
          <a:lstStyle/>
          <a:p>
            <a:endParaRPr lang="ru-UA"/>
          </a:p>
        </p:txBody>
      </p:sp>
      <p:sp>
        <p:nvSpPr>
          <p:cNvPr id="1048637" name="Номер слайда 6"/>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48638" name="Заголовок 1"/>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1048639"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640"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641"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642"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643" name="Дата 6"/>
          <p:cNvSpPr>
            <a:spLocks noGrp="1"/>
          </p:cNvSpPr>
          <p:nvPr>
            <p:ph type="dt" sz="half" idx="10"/>
          </p:nvPr>
        </p:nvSpPr>
        <p:spPr/>
        <p:txBody>
          <a:bodyPr/>
          <a:lstStyle/>
          <a:p>
            <a:fld id="{1716E51A-FD42-471F-89DD-6E756810A8E9}" type="datetimeFigureOut">
              <a:rPr lang="ru-UA" smtClean="0"/>
              <a:t>28.11.2025</a:t>
            </a:fld>
            <a:endParaRPr lang="ru-UA"/>
          </a:p>
        </p:txBody>
      </p:sp>
      <p:sp>
        <p:nvSpPr>
          <p:cNvPr id="1048644" name="Нижний колонтитул 7"/>
          <p:cNvSpPr>
            <a:spLocks noGrp="1"/>
          </p:cNvSpPr>
          <p:nvPr>
            <p:ph type="ftr" sz="quarter" idx="11"/>
          </p:nvPr>
        </p:nvSpPr>
        <p:spPr/>
        <p:txBody>
          <a:bodyPr/>
          <a:lstStyle/>
          <a:p>
            <a:endParaRPr lang="ru-UA"/>
          </a:p>
        </p:txBody>
      </p:sp>
      <p:sp>
        <p:nvSpPr>
          <p:cNvPr id="1048645" name="Номер слайда 8"/>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048607" name="Заголовок 1"/>
          <p:cNvSpPr>
            <a:spLocks noGrp="1"/>
          </p:cNvSpPr>
          <p:nvPr>
            <p:ph type="title"/>
          </p:nvPr>
        </p:nvSpPr>
        <p:spPr/>
        <p:txBody>
          <a:bodyPr/>
          <a:lstStyle/>
          <a:p>
            <a:r>
              <a:rPr lang="ru-RU"/>
              <a:t>Образец заголовка</a:t>
            </a:r>
            <a:endParaRPr lang="ru-UA"/>
          </a:p>
        </p:txBody>
      </p:sp>
      <p:sp>
        <p:nvSpPr>
          <p:cNvPr id="1048608" name="Дата 2"/>
          <p:cNvSpPr>
            <a:spLocks noGrp="1"/>
          </p:cNvSpPr>
          <p:nvPr>
            <p:ph type="dt" sz="half" idx="10"/>
          </p:nvPr>
        </p:nvSpPr>
        <p:spPr/>
        <p:txBody>
          <a:bodyPr/>
          <a:lstStyle/>
          <a:p>
            <a:fld id="{1716E51A-FD42-471F-89DD-6E756810A8E9}" type="datetimeFigureOut">
              <a:rPr lang="ru-UA" smtClean="0"/>
              <a:t>28.11.2025</a:t>
            </a:fld>
            <a:endParaRPr lang="ru-UA"/>
          </a:p>
        </p:txBody>
      </p:sp>
      <p:sp>
        <p:nvSpPr>
          <p:cNvPr id="1048609" name="Нижний колонтитул 3"/>
          <p:cNvSpPr>
            <a:spLocks noGrp="1"/>
          </p:cNvSpPr>
          <p:nvPr>
            <p:ph type="ftr" sz="quarter" idx="11"/>
          </p:nvPr>
        </p:nvSpPr>
        <p:spPr/>
        <p:txBody>
          <a:bodyPr/>
          <a:lstStyle/>
          <a:p>
            <a:endParaRPr lang="ru-UA"/>
          </a:p>
        </p:txBody>
      </p:sp>
      <p:sp>
        <p:nvSpPr>
          <p:cNvPr id="1048610" name="Номер слайда 4"/>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048646" name="Дата 1"/>
          <p:cNvSpPr>
            <a:spLocks noGrp="1"/>
          </p:cNvSpPr>
          <p:nvPr>
            <p:ph type="dt" sz="half" idx="10"/>
          </p:nvPr>
        </p:nvSpPr>
        <p:spPr/>
        <p:txBody>
          <a:bodyPr/>
          <a:lstStyle/>
          <a:p>
            <a:fld id="{1716E51A-FD42-471F-89DD-6E756810A8E9}" type="datetimeFigureOut">
              <a:rPr lang="ru-UA" smtClean="0"/>
              <a:t>28.11.2025</a:t>
            </a:fld>
            <a:endParaRPr lang="ru-UA"/>
          </a:p>
        </p:txBody>
      </p:sp>
      <p:sp>
        <p:nvSpPr>
          <p:cNvPr id="1048647" name="Нижний колонтитул 2"/>
          <p:cNvSpPr>
            <a:spLocks noGrp="1"/>
          </p:cNvSpPr>
          <p:nvPr>
            <p:ph type="ftr" sz="quarter" idx="11"/>
          </p:nvPr>
        </p:nvSpPr>
        <p:spPr/>
        <p:txBody>
          <a:bodyPr/>
          <a:lstStyle/>
          <a:p>
            <a:endParaRPr lang="ru-UA"/>
          </a:p>
        </p:txBody>
      </p:sp>
      <p:sp>
        <p:nvSpPr>
          <p:cNvPr id="1048648" name="Номер слайда 3"/>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48649"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1048650"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651"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048652" name="Дата 4"/>
          <p:cNvSpPr>
            <a:spLocks noGrp="1"/>
          </p:cNvSpPr>
          <p:nvPr>
            <p:ph type="dt" sz="half" idx="10"/>
          </p:nvPr>
        </p:nvSpPr>
        <p:spPr/>
        <p:txBody>
          <a:bodyPr/>
          <a:lstStyle/>
          <a:p>
            <a:fld id="{1716E51A-FD42-471F-89DD-6E756810A8E9}" type="datetimeFigureOut">
              <a:rPr lang="ru-UA" smtClean="0"/>
              <a:t>28.11.2025</a:t>
            </a:fld>
            <a:endParaRPr lang="ru-UA"/>
          </a:p>
        </p:txBody>
      </p:sp>
      <p:sp>
        <p:nvSpPr>
          <p:cNvPr id="1048653" name="Нижний колонтитул 5"/>
          <p:cNvSpPr>
            <a:spLocks noGrp="1"/>
          </p:cNvSpPr>
          <p:nvPr>
            <p:ph type="ftr" sz="quarter" idx="11"/>
          </p:nvPr>
        </p:nvSpPr>
        <p:spPr/>
        <p:txBody>
          <a:bodyPr/>
          <a:lstStyle/>
          <a:p>
            <a:endParaRPr lang="ru-UA"/>
          </a:p>
        </p:txBody>
      </p:sp>
      <p:sp>
        <p:nvSpPr>
          <p:cNvPr id="1048654" name="Номер слайда 6"/>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48616"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1048617"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1048618"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048619" name="Дата 4"/>
          <p:cNvSpPr>
            <a:spLocks noGrp="1"/>
          </p:cNvSpPr>
          <p:nvPr>
            <p:ph type="dt" sz="half" idx="10"/>
          </p:nvPr>
        </p:nvSpPr>
        <p:spPr/>
        <p:txBody>
          <a:bodyPr/>
          <a:lstStyle/>
          <a:p>
            <a:fld id="{1716E51A-FD42-471F-89DD-6E756810A8E9}" type="datetimeFigureOut">
              <a:rPr lang="ru-UA" smtClean="0"/>
              <a:t>28.11.2025</a:t>
            </a:fld>
            <a:endParaRPr lang="ru-UA"/>
          </a:p>
        </p:txBody>
      </p:sp>
      <p:sp>
        <p:nvSpPr>
          <p:cNvPr id="1048620" name="Нижний колонтитул 5"/>
          <p:cNvSpPr>
            <a:spLocks noGrp="1"/>
          </p:cNvSpPr>
          <p:nvPr>
            <p:ph type="ftr" sz="quarter" idx="11"/>
          </p:nvPr>
        </p:nvSpPr>
        <p:spPr/>
        <p:txBody>
          <a:bodyPr/>
          <a:lstStyle/>
          <a:p>
            <a:endParaRPr lang="ru-UA"/>
          </a:p>
        </p:txBody>
      </p:sp>
      <p:sp>
        <p:nvSpPr>
          <p:cNvPr id="1048621" name="Номер слайда 6"/>
          <p:cNvSpPr>
            <a:spLocks noGrp="1"/>
          </p:cNvSpPr>
          <p:nvPr>
            <p:ph type="sldNum" sz="quarter" idx="12"/>
          </p:nvPr>
        </p:nvSpPr>
        <p:spPr/>
        <p:txBody>
          <a:bodyPr/>
          <a:lstStyle/>
          <a:p>
            <a:fld id="{40ECF295-3795-4D63-961A-0B21DE89EADA}" type="slidenum">
              <a:rPr lang="ru-UA" smtClean="0"/>
              <a:t>‹#›</a:t>
            </a:fld>
            <a:endParaRPr lang="ru-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48576"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1048577"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1048578"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6E51A-FD42-471F-89DD-6E756810A8E9}" type="datetimeFigureOut">
              <a:rPr lang="ru-UA" smtClean="0"/>
              <a:t>28.11.2025</a:t>
            </a:fld>
            <a:endParaRPr lang="ru-UA"/>
          </a:p>
        </p:txBody>
      </p:sp>
      <p:sp>
        <p:nvSpPr>
          <p:cNvPr id="1048579"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1048580"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CF295-3795-4D63-961A-0B21DE89EADA}" type="slidenum">
              <a:rPr lang="ru-UA" smtClean="0"/>
              <a:t>‹#›</a:t>
            </a:fld>
            <a:endParaRPr lang="ru-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extBox 1048592"/>
          <p:cNvSpPr txBox="1"/>
          <p:nvPr/>
        </p:nvSpPr>
        <p:spPr>
          <a:xfrm>
            <a:off x="2758" y="215274"/>
            <a:ext cx="12189242" cy="891540"/>
          </a:xfrm>
          <a:prstGeom prst="rect">
            <a:avLst/>
          </a:prstGeom>
        </p:spPr>
        <p:txBody>
          <a:bodyPr wrap="square" rtlCol="0">
            <a:spAutoFit/>
          </a:bodyPr>
          <a:lstStyle>
            <a:defPPr>
              <a:defRPr lang="ru-UA"/>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algn="ctr"/>
            <a:r>
              <a:rPr lang="en-US" altLang="ru" sz="5400" b="1" i="1">
                <a:solidFill>
                  <a:srgbClr val="000080"/>
                </a:solidFill>
                <a:effectLst>
                  <a:outerShdw blurRad="38100" dist="38100" dir="2700000" algn="br" rotWithShape="0">
                    <a:srgbClr val="000000"/>
                  </a:outerShdw>
                </a:effectLst>
                <a:latin typeface="Arial"/>
              </a:rPr>
              <a:t>Future English teacher's portfolio</a:t>
            </a:r>
            <a:endParaRPr lang="ru-RU" sz="5400" b="1" i="1">
              <a:solidFill>
                <a:srgbClr val="000080"/>
              </a:solidFill>
              <a:effectLst>
                <a:outerShdw blurRad="38100" dist="38100" dir="2700000" algn="br" rotWithShape="0">
                  <a:srgbClr val="000000"/>
                </a:outerShdw>
              </a:effectLst>
            </a:endParaRPr>
          </a:p>
        </p:txBody>
      </p:sp>
      <p:sp>
        <p:nvSpPr>
          <p:cNvPr id="1048594" name="TextBox 1048593"/>
          <p:cNvSpPr txBox="1"/>
          <p:nvPr/>
        </p:nvSpPr>
        <p:spPr>
          <a:xfrm>
            <a:off x="2013147" y="1106814"/>
            <a:ext cx="8165705" cy="2758440"/>
          </a:xfrm>
          <a:prstGeom prst="rect">
            <a:avLst/>
          </a:prstGeom>
        </p:spPr>
        <p:txBody>
          <a:bodyPr wrap="square" rtlCol="0">
            <a:spAutoFit/>
          </a:bodyPr>
          <a:lstStyle/>
          <a:p>
            <a:pPr algn="ctr"/>
            <a:r>
              <a:rPr lang="ru-RU" sz="3600" i="1">
                <a:solidFill>
                  <a:srgbClr val="000000"/>
                </a:solidFill>
              </a:rPr>
              <a:t> </a:t>
            </a:r>
            <a:r>
              <a:rPr lang="en-US" sz="3600" i="1">
                <a:solidFill>
                  <a:srgbClr val="000000"/>
                </a:solidFill>
              </a:rPr>
              <a:t>Siry Artem</a:t>
            </a:r>
            <a:endParaRPr lang="ru-RU" sz="3600" i="1">
              <a:solidFill>
                <a:srgbClr val="000000"/>
              </a:solidFill>
            </a:endParaRPr>
          </a:p>
          <a:p>
            <a:pPr algn="ctr"/>
            <a:endParaRPr lang="ru-RU" sz="3600" i="1">
              <a:solidFill>
                <a:srgbClr val="000000"/>
              </a:solidFill>
            </a:endParaRPr>
          </a:p>
          <a:p>
            <a:pPr algn="ctr"/>
            <a:r>
              <a:rPr lang="ru-RU" sz="3600" b="1" i="1">
                <a:solidFill>
                  <a:srgbClr val="000000"/>
                </a:solidFill>
              </a:rPr>
              <a:t>Group:</a:t>
            </a:r>
            <a:r>
              <a:rPr lang="ru-RU" sz="3600" i="1">
                <a:solidFill>
                  <a:srgbClr val="000000"/>
                </a:solidFill>
              </a:rPr>
              <a:t> 212-сг</a:t>
            </a:r>
          </a:p>
          <a:p>
            <a:pPr algn="ctr"/>
            <a:r>
              <a:rPr lang="en-US" altLang="ru" sz="3600" b="1" i="1">
                <a:solidFill>
                  <a:srgbClr val="000000"/>
                </a:solidFill>
              </a:rPr>
              <a:t>Specialty:</a:t>
            </a:r>
            <a:r>
              <a:rPr lang="en-US" altLang="ru" sz="3600" i="1">
                <a:solidFill>
                  <a:srgbClr val="000000"/>
                </a:solidFill>
              </a:rPr>
              <a:t> 014.01 Secondary education. Ukrainian language.</a:t>
            </a:r>
            <a:endParaRPr lang="ru-RU" sz="3600" i="1">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66" name="TextBox 1048665"/>
          <p:cNvSpPr txBox="1"/>
          <p:nvPr/>
        </p:nvSpPr>
        <p:spPr>
          <a:xfrm>
            <a:off x="294753" y="434338"/>
            <a:ext cx="11602495" cy="1882140"/>
          </a:xfrm>
          <a:prstGeom prst="rect">
            <a:avLst/>
          </a:prstGeom>
        </p:spPr>
        <p:txBody>
          <a:bodyPr wrap="square" rtlCol="0">
            <a:spAutoFit/>
          </a:bodyPr>
          <a:lstStyle/>
          <a:p>
            <a:pPr algn="ctr"/>
            <a:r>
              <a:rPr lang="ru-RU" altLang="ru-RU" sz="4000">
                <a:solidFill>
                  <a:srgbClr val="000000"/>
                </a:solidFill>
              </a:rPr>
              <a:t>•</a:t>
            </a:r>
            <a:r>
              <a:rPr lang="en-US" altLang="ru-RU" sz="4000">
                <a:solidFill>
                  <a:srgbClr val="000000"/>
                </a:solidFill>
              </a:rPr>
              <a:t> </a:t>
            </a:r>
            <a:r>
              <a:rPr lang="ru-RU" sz="4000">
                <a:solidFill>
                  <a:srgbClr val="000000"/>
                </a:solidFill>
              </a:rPr>
              <a:t>My name is Artem Si</a:t>
            </a:r>
            <a:r>
              <a:rPr lang="en-US" sz="4000">
                <a:solidFill>
                  <a:srgbClr val="000000"/>
                </a:solidFill>
              </a:rPr>
              <a:t>r</a:t>
            </a:r>
            <a:r>
              <a:rPr lang="ru-RU" sz="4000">
                <a:solidFill>
                  <a:srgbClr val="000000"/>
                </a:solidFill>
              </a:rPr>
              <a:t>y. I'm a student </a:t>
            </a:r>
            <a:r>
              <a:rPr lang="en-US" sz="4000">
                <a:solidFill>
                  <a:srgbClr val="000000"/>
                </a:solidFill>
              </a:rPr>
              <a:t>of</a:t>
            </a:r>
            <a:r>
              <a:rPr lang="ru-RU" sz="4000">
                <a:solidFill>
                  <a:srgbClr val="000000"/>
                </a:solidFill>
              </a:rPr>
              <a:t> the Bo</a:t>
            </a:r>
            <a:r>
              <a:rPr lang="en-US" sz="4000">
                <a:solidFill>
                  <a:srgbClr val="000000"/>
                </a:solidFill>
              </a:rPr>
              <a:t>g</a:t>
            </a:r>
            <a:r>
              <a:rPr lang="ru-RU" sz="4000">
                <a:solidFill>
                  <a:srgbClr val="000000"/>
                </a:solidFill>
              </a:rPr>
              <a:t>dan Khmelnytsky</a:t>
            </a:r>
            <a:r>
              <a:rPr lang="en-US" sz="4000">
                <a:solidFill>
                  <a:srgbClr val="000000"/>
                </a:solidFill>
              </a:rPr>
              <a:t> </a:t>
            </a:r>
            <a:r>
              <a:rPr lang="ru-RU" sz="4000">
                <a:solidFill>
                  <a:srgbClr val="000000"/>
                </a:solidFill>
              </a:rPr>
              <a:t>Melitopol State Pedagogical University.</a:t>
            </a:r>
          </a:p>
        </p:txBody>
      </p:sp>
      <p:sp>
        <p:nvSpPr>
          <p:cNvPr id="1048667" name="TextBox 1048666"/>
          <p:cNvSpPr txBox="1"/>
          <p:nvPr/>
        </p:nvSpPr>
        <p:spPr>
          <a:xfrm>
            <a:off x="960681" y="2539441"/>
            <a:ext cx="10270639" cy="2225041"/>
          </a:xfrm>
          <a:prstGeom prst="rect">
            <a:avLst/>
          </a:prstGeom>
        </p:spPr>
        <p:txBody>
          <a:bodyPr wrap="square" rtlCol="0">
            <a:spAutoFit/>
          </a:bodyPr>
          <a:lstStyle/>
          <a:p>
            <a:pPr algn="ctr"/>
            <a:r>
              <a:rPr lang="ru-RU" altLang="ru-RU" sz="3600">
                <a:solidFill>
                  <a:srgbClr val="000000"/>
                </a:solidFill>
              </a:rPr>
              <a:t>•</a:t>
            </a:r>
            <a:r>
              <a:rPr lang="en-US" altLang="ru-RU" sz="3600">
                <a:solidFill>
                  <a:srgbClr val="000000"/>
                </a:solidFill>
              </a:rPr>
              <a:t> </a:t>
            </a:r>
            <a:r>
              <a:rPr lang="ru-RU" sz="3600">
                <a:solidFill>
                  <a:srgbClr val="000000"/>
                </a:solidFill>
              </a:rPr>
              <a:t>The most important European values ​​for me are: </a:t>
            </a:r>
          </a:p>
          <a:p>
            <a:pPr algn="ctr"/>
            <a:r>
              <a:rPr lang="ru-RU" sz="3600">
                <a:solidFill>
                  <a:srgbClr val="000000"/>
                </a:solidFill>
              </a:rPr>
              <a:t>– tolerance and respect </a:t>
            </a:r>
          </a:p>
          <a:p>
            <a:pPr algn="ctr"/>
            <a:r>
              <a:rPr lang="ru-RU" sz="3600">
                <a:solidFill>
                  <a:srgbClr val="000000"/>
                </a:solidFill>
              </a:rPr>
              <a:t>– freedom </a:t>
            </a:r>
          </a:p>
          <a:p>
            <a:pPr algn="ctr"/>
            <a:r>
              <a:rPr lang="ru-RU" sz="3600">
                <a:solidFill>
                  <a:srgbClr val="000000"/>
                </a:solidFill>
              </a:rPr>
              <a:t>– equality.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extBox 1048685"/>
          <p:cNvSpPr txBox="1"/>
          <p:nvPr/>
        </p:nvSpPr>
        <p:spPr>
          <a:xfrm>
            <a:off x="0" y="0"/>
            <a:ext cx="12240869" cy="929641"/>
          </a:xfrm>
          <a:prstGeom prst="rect">
            <a:avLst/>
          </a:prstGeom>
        </p:spPr>
        <p:txBody>
          <a:bodyPr wrap="square" rtlCol="0">
            <a:spAutoFit/>
          </a:bodyPr>
          <a:lstStyle/>
          <a:p>
            <a:pPr algn="ctr"/>
            <a:r>
              <a:rPr lang="ru-RU" sz="2800" b="1" i="1">
                <a:solidFill>
                  <a:srgbClr val="008000"/>
                </a:solidFill>
                <a:effectLst>
                  <a:outerShdw blurRad="38100" dist="38100" dir="2700000" algn="br" rotWithShape="0">
                    <a:srgbClr val="000000"/>
                  </a:outerShdw>
                </a:effectLst>
              </a:rPr>
              <a:t>Abstracts of my conference report: </a:t>
            </a:r>
          </a:p>
          <a:p>
            <a:pPr algn="ctr"/>
            <a:r>
              <a:rPr lang="ru-RU" sz="2800" b="1" i="1">
                <a:solidFill>
                  <a:srgbClr val="008000"/>
                </a:solidFill>
                <a:effectLst>
                  <a:outerShdw blurRad="38100" dist="38100" dir="2700000" algn="br" rotWithShape="0">
                    <a:srgbClr val="000000"/>
                  </a:outerShdw>
                </a:effectLst>
              </a:rPr>
              <a:t>"Strengthening Common European Values ​​through Education"</a:t>
            </a:r>
          </a:p>
        </p:txBody>
      </p:sp>
      <p:pic>
        <p:nvPicPr>
          <p:cNvPr id="2097154" name="Рисунок 2097153"/>
          <p:cNvPicPr>
            <a:picLocks/>
          </p:cNvPicPr>
          <p:nvPr/>
        </p:nvPicPr>
        <p:blipFill>
          <a:blip r:embed="rId2"/>
          <a:stretch>
            <a:fillRect/>
          </a:stretch>
        </p:blipFill>
        <p:spPr>
          <a:xfrm>
            <a:off x="86479" y="929641"/>
            <a:ext cx="4209457" cy="2058222"/>
          </a:xfrm>
          <a:prstGeom prst="rect">
            <a:avLst/>
          </a:prstGeom>
        </p:spPr>
      </p:pic>
      <p:pic>
        <p:nvPicPr>
          <p:cNvPr id="2097155" name="Рисунок 2097154"/>
          <p:cNvPicPr>
            <a:picLocks/>
          </p:cNvPicPr>
          <p:nvPr/>
        </p:nvPicPr>
        <p:blipFill>
          <a:blip r:embed="rId3"/>
          <a:stretch>
            <a:fillRect/>
          </a:stretch>
        </p:blipFill>
        <p:spPr>
          <a:xfrm>
            <a:off x="4376171" y="929641"/>
            <a:ext cx="3565337" cy="4861282"/>
          </a:xfrm>
          <a:prstGeom prst="rect">
            <a:avLst/>
          </a:prstGeom>
        </p:spPr>
      </p:pic>
      <p:pic>
        <p:nvPicPr>
          <p:cNvPr id="2097156" name="Рисунок 2097155"/>
          <p:cNvPicPr>
            <a:picLocks/>
          </p:cNvPicPr>
          <p:nvPr/>
        </p:nvPicPr>
        <p:blipFill>
          <a:blip r:embed="rId4"/>
          <a:stretch>
            <a:fillRect/>
          </a:stretch>
        </p:blipFill>
        <p:spPr>
          <a:xfrm>
            <a:off x="8021743" y="929640"/>
            <a:ext cx="4091862" cy="42837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Прямоугольник 1048601"/>
          <p:cNvSpPr/>
          <p:nvPr/>
        </p:nvSpPr>
        <p:spPr>
          <a:xfrm>
            <a:off x="0" y="0"/>
            <a:ext cx="12197402" cy="729740"/>
          </a:xfrm>
          <a:prstGeom prst="rect">
            <a:avLst/>
          </a:prstGeom>
          <a:solidFill>
            <a:srgbClr val="FFFFFF"/>
          </a:solidFill>
          <a:ln w="25400">
            <a:solidFill>
              <a:srgbClr val="666666"/>
            </a:solidFill>
          </a:ln>
        </p:spPr>
        <p:txBody>
          <a:bodyPr anchor="ctr"/>
          <a:lstStyle/>
          <a:p>
            <a:pPr algn="ctr"/>
            <a:r>
              <a:rPr lang="en-US" sz="3600" b="1" i="1">
                <a:solidFill>
                  <a:srgbClr val="0000FF"/>
                </a:solidFill>
              </a:rPr>
              <a:t>How I promote EU values through my teaching</a:t>
            </a:r>
            <a:endParaRPr lang="ru-RU" b="1" i="1">
              <a:solidFill>
                <a:srgbClr val="0000FF"/>
              </a:solidFill>
            </a:endParaRPr>
          </a:p>
        </p:txBody>
      </p:sp>
      <p:sp>
        <p:nvSpPr>
          <p:cNvPr id="1048685" name="TextBox 1048684"/>
          <p:cNvSpPr txBox="1"/>
          <p:nvPr/>
        </p:nvSpPr>
        <p:spPr>
          <a:xfrm>
            <a:off x="88917" y="871998"/>
            <a:ext cx="12029800" cy="3291840"/>
          </a:xfrm>
          <a:prstGeom prst="rect">
            <a:avLst/>
          </a:prstGeom>
        </p:spPr>
        <p:txBody>
          <a:bodyPr wrap="square" rtlCol="0">
            <a:spAutoFit/>
          </a:bodyPr>
          <a:lstStyle/>
          <a:p>
            <a:r>
              <a:rPr lang="ru-RU" altLang="ru-RU" sz="3600" i="0">
                <a:solidFill>
                  <a:srgbClr val="000000"/>
                </a:solidFill>
              </a:rPr>
              <a:t>–</a:t>
            </a:r>
            <a:r>
              <a:rPr lang="en-US" altLang="ru-RU" sz="3600" i="0">
                <a:solidFill>
                  <a:srgbClr val="000000"/>
                </a:solidFill>
              </a:rPr>
              <a:t> </a:t>
            </a:r>
            <a:r>
              <a:rPr lang="ru-RU" sz="3600" i="0">
                <a:solidFill>
                  <a:srgbClr val="000000"/>
                </a:solidFill>
              </a:rPr>
              <a:t>I allow others to express their opinions on a particular issue; </a:t>
            </a:r>
          </a:p>
          <a:p>
            <a:r>
              <a:rPr lang="ru-RU" altLang="ru-RU" sz="3600" i="0">
                <a:solidFill>
                  <a:srgbClr val="000000"/>
                </a:solidFill>
              </a:rPr>
              <a:t>–</a:t>
            </a:r>
            <a:r>
              <a:rPr lang="en-US" altLang="ru-RU" sz="3600" i="0">
                <a:solidFill>
                  <a:srgbClr val="000000"/>
                </a:solidFill>
              </a:rPr>
              <a:t> </a:t>
            </a:r>
            <a:r>
              <a:rPr lang="ru-RU" sz="3600" i="0">
                <a:solidFill>
                  <a:srgbClr val="000000"/>
                </a:solidFill>
              </a:rPr>
              <a:t>I respect the opinions of others. </a:t>
            </a:r>
          </a:p>
          <a:p>
            <a:endParaRPr lang="ru-RU" sz="3600" i="0">
              <a:solidFill>
                <a:srgbClr val="000000"/>
              </a:solidFill>
            </a:endParaRPr>
          </a:p>
          <a:p>
            <a:r>
              <a:rPr lang="ru-RU" sz="3600" i="0">
                <a:solidFill>
                  <a:srgbClr val="000000"/>
                </a:solidFill>
              </a:rPr>
              <a:t>In this way, I demonstrate the freedom and equality of others, as well as my respect for them</a:t>
            </a:r>
            <a:r>
              <a:rPr lang="en-US" sz="3600" i="0">
                <a:solidFill>
                  <a:srgbClr val="000000"/>
                </a:solidFill>
              </a:rPr>
              <a:t>.</a:t>
            </a:r>
            <a:endParaRPr lang="ru-RU" sz="3600" i="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extBox 1048664"/>
          <p:cNvSpPr txBox="1"/>
          <p:nvPr/>
        </p:nvSpPr>
        <p:spPr>
          <a:xfrm>
            <a:off x="105307" y="1172044"/>
            <a:ext cx="11968317" cy="3825240"/>
          </a:xfrm>
          <a:prstGeom prst="rect">
            <a:avLst/>
          </a:prstGeom>
        </p:spPr>
        <p:txBody>
          <a:bodyPr wrap="square" rtlCol="0">
            <a:spAutoFit/>
          </a:bodyPr>
          <a:lstStyle/>
          <a:p>
            <a:r>
              <a:rPr lang="en-US" altLang="ru-RU" sz="3600" i="1">
                <a:solidFill>
                  <a:srgbClr val="000000"/>
                </a:solidFill>
                <a:latin typeface="Arial"/>
              </a:rPr>
              <a:t>– decide on the topic you want to express in your monologue; </a:t>
            </a:r>
            <a:endParaRPr lang="ru-RU" sz="3600">
              <a:solidFill>
                <a:srgbClr val="000000"/>
              </a:solidFill>
            </a:endParaRPr>
          </a:p>
          <a:p>
            <a:r>
              <a:rPr lang="en-US" altLang="ru-RU" sz="3600" i="1">
                <a:solidFill>
                  <a:srgbClr val="000000"/>
                </a:solidFill>
                <a:latin typeface="Arial"/>
              </a:rPr>
              <a:t>– make outlines that include key ideas and examples from life on the topic; </a:t>
            </a:r>
            <a:endParaRPr lang="ru-RU" sz="3600">
              <a:solidFill>
                <a:srgbClr val="000000"/>
              </a:solidFill>
            </a:endParaRPr>
          </a:p>
          <a:p>
            <a:r>
              <a:rPr lang="en-US" altLang="ru-RU" sz="3600" i="1">
                <a:solidFill>
                  <a:srgbClr val="000000"/>
                </a:solidFill>
                <a:latin typeface="Arial"/>
              </a:rPr>
              <a:t>– compose the text (its paragraphs and their sequence); </a:t>
            </a:r>
            <a:endParaRPr lang="ru-RU" sz="3600">
              <a:solidFill>
                <a:srgbClr val="000000"/>
              </a:solidFill>
            </a:endParaRPr>
          </a:p>
          <a:p>
            <a:r>
              <a:rPr lang="en-US" altLang="ru-RU" sz="3600" i="1">
                <a:solidFill>
                  <a:srgbClr val="000000"/>
                </a:solidFill>
                <a:latin typeface="Arial"/>
              </a:rPr>
              <a:t>– give yourself time to develop the monologue; </a:t>
            </a:r>
            <a:endParaRPr lang="ru-RU" sz="3600">
              <a:solidFill>
                <a:srgbClr val="000000"/>
              </a:solidFill>
            </a:endParaRPr>
          </a:p>
          <a:p>
            <a:r>
              <a:rPr lang="en-US" altLang="ru-RU" sz="3600" i="1">
                <a:solidFill>
                  <a:srgbClr val="000000"/>
                </a:solidFill>
                <a:latin typeface="Arial"/>
              </a:rPr>
              <a:t>– deliver the monologue itself.</a:t>
            </a:r>
            <a:endParaRPr lang="ru-RU" sz="3600">
              <a:solidFill>
                <a:srgbClr val="000000"/>
              </a:solidFill>
            </a:endParaRPr>
          </a:p>
        </p:txBody>
      </p:sp>
      <p:sp>
        <p:nvSpPr>
          <p:cNvPr id="1048671" name="Прямоугольник 1048670"/>
          <p:cNvSpPr/>
          <p:nvPr/>
        </p:nvSpPr>
        <p:spPr>
          <a:xfrm>
            <a:off x="12392" y="0"/>
            <a:ext cx="12179607" cy="1010589"/>
          </a:xfrm>
          <a:prstGeom prst="rect">
            <a:avLst/>
          </a:prstGeom>
          <a:solidFill>
            <a:srgbClr val="FFFFFF"/>
          </a:solidFill>
          <a:ln w="25400">
            <a:solidFill>
              <a:srgbClr val="3893E0"/>
            </a:solidFill>
          </a:ln>
        </p:spPr>
        <p:txBody>
          <a:bodyPr anchor="ctr"/>
          <a:lstStyle/>
          <a:p>
            <a:pPr algn="ctr"/>
            <a:r>
              <a:rPr lang="en-US" sz="4000" b="1" i="1">
                <a:solidFill>
                  <a:srgbClr val="000080"/>
                </a:solidFill>
              </a:rPr>
              <a:t>How to build monologue</a:t>
            </a:r>
            <a:endParaRPr lang="ru-RU" sz="4000" b="1" i="1">
              <a:solidFill>
                <a:srgbClr val="00008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Пятиугольник 1048671"/>
          <p:cNvSpPr/>
          <p:nvPr/>
        </p:nvSpPr>
        <p:spPr>
          <a:xfrm>
            <a:off x="0" y="0"/>
            <a:ext cx="11930840" cy="559112"/>
          </a:xfrm>
          <a:prstGeom prst="homePlate">
            <a:avLst/>
          </a:prstGeom>
          <a:solidFill>
            <a:srgbClr val="279C64"/>
          </a:solidFill>
          <a:ln w="25400">
            <a:solidFill>
              <a:srgbClr val="1C7D4E"/>
            </a:solidFill>
          </a:ln>
        </p:spPr>
        <p:txBody>
          <a:bodyPr anchor="ctr"/>
          <a:lstStyle/>
          <a:p>
            <a:pPr algn="l"/>
            <a:r>
              <a:rPr lang="en-US" altLang="ru" sz="2800" b="1" i="1">
                <a:solidFill>
                  <a:srgbClr val="FFFFFF"/>
                </a:solidFill>
                <a:effectLst>
                  <a:outerShdw blurRad="38100" dist="38100" dir="2700000" algn="br" rotWithShape="0">
                    <a:srgbClr val="000000"/>
                  </a:outerShdw>
                </a:effectLst>
              </a:rPr>
              <a:t>The example of a monologue on the topic: </a:t>
            </a:r>
            <a:r>
              <a:rPr lang="ru" altLang="en-US" sz="2800" b="1" i="1">
                <a:solidFill>
                  <a:srgbClr val="FFFFFF"/>
                </a:solidFill>
                <a:effectLst>
                  <a:outerShdw blurRad="38100" dist="38100" dir="2700000" algn="br" rotWithShape="0">
                    <a:srgbClr val="000000"/>
                  </a:outerShdw>
                </a:effectLst>
              </a:rPr>
              <a:t>«</a:t>
            </a:r>
            <a:r>
              <a:rPr lang="en-US" altLang="ru" sz="2800" b="1" i="1">
                <a:solidFill>
                  <a:srgbClr val="FFFFFF"/>
                </a:solidFill>
                <a:effectLst>
                  <a:outerShdw blurRad="38100" dist="38100" dir="2700000" algn="br" rotWithShape="0">
                    <a:srgbClr val="000000"/>
                  </a:outerShdw>
                </a:effectLst>
              </a:rPr>
              <a:t>Equality</a:t>
            </a:r>
            <a:r>
              <a:rPr lang="ru" altLang="en-US" sz="2800" b="1" i="1">
                <a:solidFill>
                  <a:srgbClr val="FFFFFF"/>
                </a:solidFill>
                <a:effectLst>
                  <a:outerShdw blurRad="38100" dist="38100" dir="2700000" algn="br" rotWithShape="0">
                    <a:srgbClr val="000000"/>
                  </a:outerShdw>
                </a:effectLst>
              </a:rPr>
              <a:t>»</a:t>
            </a:r>
            <a:endParaRPr lang="ru-RU" sz="2800" b="1" i="1">
              <a:solidFill>
                <a:srgbClr val="FFFFFF"/>
              </a:solidFill>
              <a:effectLst>
                <a:outerShdw blurRad="38100" dist="38100" dir="2700000" algn="br" rotWithShape="0">
                  <a:srgbClr val="000000"/>
                </a:outerShdw>
              </a:effectLst>
            </a:endParaRPr>
          </a:p>
        </p:txBody>
      </p:sp>
      <p:sp>
        <p:nvSpPr>
          <p:cNvPr id="1048674" name="TextBox 1048673"/>
          <p:cNvSpPr txBox="1"/>
          <p:nvPr/>
        </p:nvSpPr>
        <p:spPr>
          <a:xfrm>
            <a:off x="61235" y="559111"/>
            <a:ext cx="4572000" cy="2758440"/>
          </a:xfrm>
          <a:prstGeom prst="rect">
            <a:avLst/>
          </a:prstGeom>
        </p:spPr>
        <p:txBody>
          <a:bodyPr wrap="square" rtlCol="0">
            <a:spAutoFit/>
          </a:bodyPr>
          <a:lstStyle/>
          <a:p>
            <a:pPr algn="ctr"/>
            <a:r>
              <a:rPr lang="en-US" sz="1800" b="1" i="1">
                <a:solidFill>
                  <a:srgbClr val="000000"/>
                </a:solidFill>
              </a:rPr>
              <a:t>P.1 </a:t>
            </a:r>
            <a:endParaRPr lang="ru-RU" sz="1800" b="1" i="1">
              <a:solidFill>
                <a:srgbClr val="000000"/>
              </a:solidFill>
            </a:endParaRPr>
          </a:p>
          <a:p>
            <a:r>
              <a:rPr lang="ru-RU" sz="1800">
                <a:solidFill>
                  <a:srgbClr val="000000"/>
                </a:solidFill>
              </a:rPr>
              <a:t>Equality is a very important value in our modern world. </a:t>
            </a:r>
            <a:r>
              <a:rPr lang="en-US" sz="1800">
                <a:solidFill>
                  <a:srgbClr val="000000"/>
                </a:solidFill>
              </a:rPr>
              <a:t>As f</a:t>
            </a:r>
            <a:r>
              <a:rPr lang="ru-RU" sz="1800">
                <a:solidFill>
                  <a:srgbClr val="000000"/>
                </a:solidFill>
              </a:rPr>
              <a:t>or me, equality means that all people have the same rights and opportunities, no matter who they are. It doesn</a:t>
            </a:r>
            <a:r>
              <a:rPr lang="en-US" sz="1800">
                <a:solidFill>
                  <a:srgbClr val="000000"/>
                </a:solidFill>
              </a:rPr>
              <a:t>'</a:t>
            </a:r>
            <a:r>
              <a:rPr lang="ru-RU" sz="1800">
                <a:solidFill>
                  <a:srgbClr val="000000"/>
                </a:solidFill>
              </a:rPr>
              <a:t>t matter where a person comes from, what language they speak, what they look like, or whether they are a boy or a girl. Everyone deserves respect and fair treatment.</a:t>
            </a:r>
          </a:p>
        </p:txBody>
      </p:sp>
      <p:sp>
        <p:nvSpPr>
          <p:cNvPr id="1048675" name="TextBox 1048674"/>
          <p:cNvSpPr txBox="1"/>
          <p:nvPr/>
        </p:nvSpPr>
        <p:spPr>
          <a:xfrm>
            <a:off x="4694469" y="559111"/>
            <a:ext cx="3795087" cy="2758440"/>
          </a:xfrm>
          <a:prstGeom prst="rect">
            <a:avLst/>
          </a:prstGeom>
        </p:spPr>
        <p:txBody>
          <a:bodyPr wrap="square" rtlCol="0">
            <a:spAutoFit/>
          </a:bodyPr>
          <a:lstStyle/>
          <a:p>
            <a:pPr algn="ctr"/>
            <a:r>
              <a:rPr lang="en-US" sz="1800" b="1" i="1">
                <a:solidFill>
                  <a:srgbClr val="000000"/>
                </a:solidFill>
              </a:rPr>
              <a:t>P.2:</a:t>
            </a:r>
            <a:endParaRPr lang="ru-RU" sz="1800" b="1" i="1">
              <a:solidFill>
                <a:srgbClr val="000000"/>
              </a:solidFill>
            </a:endParaRPr>
          </a:p>
          <a:p>
            <a:r>
              <a:rPr lang="ru-RU" sz="1800">
                <a:solidFill>
                  <a:srgbClr val="000000"/>
                </a:solidFill>
              </a:rPr>
              <a:t>In our everyday life, we can see many examples of equality. In school, all students should feel safe and included. Teachers should support every child and help them learn in the best way. When everyone has the same chance to succeed, the whole class becomes stronger and happier.</a:t>
            </a:r>
          </a:p>
        </p:txBody>
      </p:sp>
      <p:sp>
        <p:nvSpPr>
          <p:cNvPr id="1048676" name="TextBox 1048675"/>
          <p:cNvSpPr txBox="1"/>
          <p:nvPr/>
        </p:nvSpPr>
        <p:spPr>
          <a:xfrm>
            <a:off x="8489556" y="559111"/>
            <a:ext cx="3709265" cy="2758441"/>
          </a:xfrm>
          <a:prstGeom prst="rect">
            <a:avLst/>
          </a:prstGeom>
        </p:spPr>
        <p:txBody>
          <a:bodyPr wrap="square" rtlCol="0">
            <a:spAutoFit/>
          </a:bodyPr>
          <a:lstStyle/>
          <a:p>
            <a:r>
              <a:rPr lang="en-US" sz="1800" b="1" i="1">
                <a:solidFill>
                  <a:srgbClr val="000000"/>
                </a:solidFill>
              </a:rPr>
              <a:t>P.3:</a:t>
            </a:r>
            <a:endParaRPr lang="ru-RU" sz="1800" b="1" i="1">
              <a:solidFill>
                <a:srgbClr val="000000"/>
              </a:solidFill>
            </a:endParaRPr>
          </a:p>
          <a:p>
            <a:r>
              <a:rPr lang="ru-RU" sz="1800">
                <a:solidFill>
                  <a:srgbClr val="000000"/>
                </a:solidFill>
              </a:rPr>
              <a:t>Equality is also important in society. People should not be judged because of their nationality, religion, appearance, or abilities. We should learn to listen to each other, understand different opinions, and work together. When we respect diversity, we build a better and kinder world.</a:t>
            </a:r>
          </a:p>
        </p:txBody>
      </p:sp>
      <p:sp>
        <p:nvSpPr>
          <p:cNvPr id="1048677" name="TextBox 1048676"/>
          <p:cNvSpPr txBox="1"/>
          <p:nvPr/>
        </p:nvSpPr>
        <p:spPr>
          <a:xfrm>
            <a:off x="61235" y="3429000"/>
            <a:ext cx="4728913" cy="2225040"/>
          </a:xfrm>
          <a:prstGeom prst="rect">
            <a:avLst/>
          </a:prstGeom>
        </p:spPr>
        <p:txBody>
          <a:bodyPr wrap="square" rtlCol="0">
            <a:spAutoFit/>
          </a:bodyPr>
          <a:lstStyle/>
          <a:p>
            <a:pPr algn="ctr"/>
            <a:r>
              <a:rPr lang="en-US" sz="1800" b="1" i="1">
                <a:solidFill>
                  <a:srgbClr val="000000"/>
                </a:solidFill>
              </a:rPr>
              <a:t>P.4:</a:t>
            </a:r>
            <a:endParaRPr lang="ru-RU" sz="1800" b="1" i="1">
              <a:solidFill>
                <a:srgbClr val="000000"/>
              </a:solidFill>
            </a:endParaRPr>
          </a:p>
          <a:p>
            <a:r>
              <a:rPr lang="ru-RU" sz="1800">
                <a:solidFill>
                  <a:srgbClr val="000000"/>
                </a:solidFill>
              </a:rPr>
              <a:t>I believe that equality starts with small actions. We can show equality by being kind, not bullying others, and treating people fairly. We can help classmates who feel lonely, stand up for someone who is being treated unfairly, and use kind words instead of hurtful ones.</a:t>
            </a:r>
          </a:p>
        </p:txBody>
      </p:sp>
      <p:sp>
        <p:nvSpPr>
          <p:cNvPr id="1048678" name="TextBox 1048677"/>
          <p:cNvSpPr txBox="1"/>
          <p:nvPr/>
        </p:nvSpPr>
        <p:spPr>
          <a:xfrm>
            <a:off x="4790148" y="3428999"/>
            <a:ext cx="5549518" cy="2225039"/>
          </a:xfrm>
          <a:prstGeom prst="rect">
            <a:avLst/>
          </a:prstGeom>
        </p:spPr>
        <p:txBody>
          <a:bodyPr wrap="square" rtlCol="0">
            <a:spAutoFit/>
          </a:bodyPr>
          <a:lstStyle/>
          <a:p>
            <a:pPr algn="ctr"/>
            <a:r>
              <a:rPr lang="en-US" sz="1800" b="1" i="1">
                <a:solidFill>
                  <a:srgbClr val="000000"/>
                </a:solidFill>
              </a:rPr>
              <a:t>P.5:</a:t>
            </a:r>
            <a:endParaRPr lang="ru-RU" sz="1800" b="1" i="1">
              <a:solidFill>
                <a:srgbClr val="000000"/>
              </a:solidFill>
            </a:endParaRPr>
          </a:p>
          <a:p>
            <a:pPr algn="l"/>
            <a:r>
              <a:rPr lang="ru-RU" sz="1800">
                <a:solidFill>
                  <a:srgbClr val="000000"/>
                </a:solidFill>
              </a:rPr>
              <a:t>To me, equality is not just a rule — </a:t>
            </a:r>
            <a:r>
              <a:rPr lang="en-US" sz="1800">
                <a:solidFill>
                  <a:srgbClr val="000000"/>
                </a:solidFill>
              </a:rPr>
              <a:t>it's </a:t>
            </a:r>
            <a:r>
              <a:rPr lang="ru-RU" sz="1800">
                <a:solidFill>
                  <a:srgbClr val="000000"/>
                </a:solidFill>
              </a:rPr>
              <a:t>a way of thinking. If we all try to be fair and understanding, our school, our community, and even our country will become more peaceful. I think that every person can make a difference, even with small steps. And I hope that in the future, equality will be a part of everyone</a:t>
            </a:r>
            <a:r>
              <a:rPr lang="en-US" sz="1800">
                <a:solidFill>
                  <a:srgbClr val="000000"/>
                </a:solidFill>
              </a:rPr>
              <a:t>'</a:t>
            </a:r>
            <a:r>
              <a:rPr lang="ru-RU" sz="1800">
                <a:solidFill>
                  <a:srgbClr val="000000"/>
                </a:solidFill>
              </a:rPr>
              <a:t>s life.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Прямоугольник 1048680"/>
          <p:cNvSpPr/>
          <p:nvPr/>
        </p:nvSpPr>
        <p:spPr>
          <a:xfrm>
            <a:off x="0" y="0"/>
            <a:ext cx="12194914" cy="803004"/>
          </a:xfrm>
          <a:prstGeom prst="rect">
            <a:avLst/>
          </a:prstGeom>
          <a:solidFill>
            <a:srgbClr val="E1793C"/>
          </a:solidFill>
        </p:spPr>
        <p:txBody>
          <a:bodyPr anchor="ctr"/>
          <a:lstStyle/>
          <a:p>
            <a:pPr algn="ctr"/>
            <a:r>
              <a:rPr lang="en-US" sz="3600" b="1" i="1">
                <a:solidFill>
                  <a:srgbClr val="FFFFFF"/>
                </a:solidFill>
                <a:effectLst>
                  <a:outerShdw blurRad="38100" dist="38100" dir="2700000" algn="br" rotWithShape="0">
                    <a:srgbClr val="000000"/>
                  </a:outerShdw>
                </a:effectLst>
              </a:rPr>
              <a:t>How to make a dialogue </a:t>
            </a:r>
            <a:endParaRPr lang="ru-RU" sz="2400" b="1" i="1">
              <a:solidFill>
                <a:srgbClr val="FFFFFF"/>
              </a:solidFill>
              <a:effectLst>
                <a:outerShdw blurRad="38100" dist="38100" dir="2700000" algn="br" rotWithShape="0">
                  <a:srgbClr val="000000"/>
                </a:outerShdw>
              </a:effectLst>
            </a:endParaRPr>
          </a:p>
        </p:txBody>
      </p:sp>
      <p:sp>
        <p:nvSpPr>
          <p:cNvPr id="1048682" name="TextBox 1048681"/>
          <p:cNvSpPr txBox="1"/>
          <p:nvPr/>
        </p:nvSpPr>
        <p:spPr>
          <a:xfrm>
            <a:off x="158887" y="944696"/>
            <a:ext cx="11916321" cy="3825240"/>
          </a:xfrm>
          <a:prstGeom prst="rect">
            <a:avLst/>
          </a:prstGeom>
        </p:spPr>
        <p:txBody>
          <a:bodyPr wrap="square" rtlCol="0">
            <a:spAutoFit/>
          </a:bodyPr>
          <a:lstStyle/>
          <a:p>
            <a:r>
              <a:rPr lang="ru-RU" sz="3600" i="1">
                <a:solidFill>
                  <a:srgbClr val="000000"/>
                </a:solidFill>
              </a:rPr>
              <a:t>– choose a partner to conduct the dialogue with; </a:t>
            </a:r>
          </a:p>
          <a:p>
            <a:r>
              <a:rPr lang="ru-RU" sz="3600" i="1">
                <a:solidFill>
                  <a:srgbClr val="000000"/>
                </a:solidFill>
              </a:rPr>
              <a:t>– decide on a topic for the dialogue; </a:t>
            </a:r>
          </a:p>
          <a:p>
            <a:r>
              <a:rPr lang="ru-RU" sz="3600" i="1">
                <a:solidFill>
                  <a:srgbClr val="000000"/>
                </a:solidFill>
              </a:rPr>
              <a:t>– sketch out lines; </a:t>
            </a:r>
          </a:p>
          <a:p>
            <a:r>
              <a:rPr lang="ru-RU" sz="3600" i="1">
                <a:solidFill>
                  <a:srgbClr val="000000"/>
                </a:solidFill>
              </a:rPr>
              <a:t>– create a sequence of lines; </a:t>
            </a:r>
          </a:p>
          <a:p>
            <a:r>
              <a:rPr lang="ru-RU" sz="3600" i="1">
                <a:solidFill>
                  <a:srgbClr val="000000"/>
                </a:solidFill>
              </a:rPr>
              <a:t>– decide who will deliver which line; </a:t>
            </a:r>
          </a:p>
          <a:p>
            <a:r>
              <a:rPr lang="ru-RU" sz="3600" i="1">
                <a:solidFill>
                  <a:srgbClr val="000000"/>
                </a:solidFill>
              </a:rPr>
              <a:t>– deliver the dialogue (feedback from the partners is important).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Прямоугольная выноска 1048682"/>
          <p:cNvSpPr/>
          <p:nvPr/>
        </p:nvSpPr>
        <p:spPr>
          <a:xfrm>
            <a:off x="0" y="0"/>
            <a:ext cx="12240842" cy="1103362"/>
          </a:xfrm>
          <a:prstGeom prst="wedgeRectCallout">
            <a:avLst/>
          </a:prstGeom>
          <a:solidFill>
            <a:srgbClr val="E1793C"/>
          </a:solidFill>
        </p:spPr>
        <p:txBody>
          <a:bodyPr anchor="ctr"/>
          <a:lstStyle/>
          <a:p>
            <a:pPr algn="ctr"/>
            <a:r>
              <a:rPr lang="en-US" sz="2800" b="1" i="1">
                <a:solidFill>
                  <a:srgbClr val="FFFFFF"/>
                </a:solidFill>
                <a:effectLst>
                  <a:outerShdw blurRad="38100" dist="38100" dir="2700000" algn="br" rotWithShape="0">
                    <a:srgbClr val="000000"/>
                  </a:outerShdw>
                </a:effectLst>
              </a:rPr>
              <a:t>The Example of a dialogue on the topic: </a:t>
            </a:r>
            <a:r>
              <a:rPr lang="en-US" altLang="en-US" sz="2800" b="1" i="1">
                <a:solidFill>
                  <a:srgbClr val="FFFFFF"/>
                </a:solidFill>
                <a:effectLst>
                  <a:outerShdw blurRad="38100" dist="38100" dir="2700000" algn="br" rotWithShape="0">
                    <a:srgbClr val="000000"/>
                  </a:outerShdw>
                </a:effectLst>
              </a:rPr>
              <a:t>«</a:t>
            </a:r>
            <a:r>
              <a:rPr lang="en-US" sz="2800" b="1" i="1">
                <a:solidFill>
                  <a:srgbClr val="FFFFFF"/>
                </a:solidFill>
                <a:effectLst>
                  <a:outerShdw blurRad="38100" dist="38100" dir="2700000" algn="br" rotWithShape="0">
                    <a:srgbClr val="000000"/>
                  </a:outerShdw>
                </a:effectLst>
              </a:rPr>
              <a:t>Colors of the Seasons</a:t>
            </a:r>
            <a:r>
              <a:rPr lang="en-US" altLang="en-US" sz="2800" b="1" i="1">
                <a:solidFill>
                  <a:srgbClr val="FFFFFF"/>
                </a:solidFill>
                <a:effectLst>
                  <a:outerShdw blurRad="38100" dist="38100" dir="2700000" algn="br" rotWithShape="0">
                    <a:srgbClr val="000000"/>
                  </a:outerShdw>
                </a:effectLst>
              </a:rPr>
              <a:t>»</a:t>
            </a:r>
            <a:endParaRPr lang="ru-RU" sz="2800" b="1" i="1">
              <a:solidFill>
                <a:srgbClr val="FFFFFF"/>
              </a:solidFill>
              <a:effectLst>
                <a:outerShdw blurRad="38100" dist="38100" dir="2700000" algn="br" rotWithShape="0">
                  <a:srgbClr val="000000"/>
                </a:outerShdw>
              </a:effectLst>
            </a:endParaRPr>
          </a:p>
        </p:txBody>
      </p:sp>
      <p:sp>
        <p:nvSpPr>
          <p:cNvPr id="1048684" name="TextBox 1048683"/>
          <p:cNvSpPr txBox="1"/>
          <p:nvPr/>
        </p:nvSpPr>
        <p:spPr>
          <a:xfrm>
            <a:off x="119206" y="1313044"/>
            <a:ext cx="11959441" cy="4434840"/>
          </a:xfrm>
          <a:prstGeom prst="rect">
            <a:avLst/>
          </a:prstGeom>
        </p:spPr>
        <p:txBody>
          <a:bodyPr wrap="square" rtlCol="0">
            <a:spAutoFit/>
          </a:bodyPr>
          <a:lstStyle/>
          <a:p>
            <a:r>
              <a:rPr lang="ru-RU" sz="1600" b="1" i="1">
                <a:solidFill>
                  <a:srgbClr val="000000"/>
                </a:solidFill>
              </a:rPr>
              <a:t>Anna:</a:t>
            </a:r>
            <a:r>
              <a:rPr lang="ru-RU" sz="1600" i="1">
                <a:solidFill>
                  <a:srgbClr val="000000"/>
                </a:solidFill>
              </a:rPr>
              <a:t> Hi, Max! What</a:t>
            </a:r>
            <a:r>
              <a:rPr lang="en-US" sz="1600" i="1">
                <a:solidFill>
                  <a:srgbClr val="000000"/>
                </a:solidFill>
              </a:rPr>
              <a:t> i</a:t>
            </a:r>
            <a:r>
              <a:rPr lang="ru-RU" sz="1600" i="1">
                <a:solidFill>
                  <a:srgbClr val="000000"/>
                </a:solidFill>
              </a:rPr>
              <a:t>s your favourite season?
</a:t>
            </a:r>
            <a:r>
              <a:rPr lang="ru-RU" sz="1600" b="1" i="1">
                <a:solidFill>
                  <a:srgbClr val="000000"/>
                </a:solidFill>
              </a:rPr>
              <a:t>Max:</a:t>
            </a:r>
            <a:r>
              <a:rPr lang="ru-RU" sz="1600" i="1">
                <a:solidFill>
                  <a:srgbClr val="000000"/>
                </a:solidFill>
              </a:rPr>
              <a:t> Hi, Anna! I like spring the most. The colours are so bright. The trees are light green, and many flowers are pink, yellow, and purple.
</a:t>
            </a:r>
            <a:r>
              <a:rPr lang="ru-RU" sz="1600" b="1" i="1">
                <a:solidFill>
                  <a:srgbClr val="000000"/>
                </a:solidFill>
              </a:rPr>
              <a:t>Anna:</a:t>
            </a:r>
            <a:r>
              <a:rPr lang="ru-RU" sz="1600" i="1">
                <a:solidFill>
                  <a:srgbClr val="000000"/>
                </a:solidFill>
              </a:rPr>
              <a:t> Yes, spring is beautiful. I like summer more. Everything is so sunny and warm. The sky is bright blue, and the fields are green.
</a:t>
            </a:r>
            <a:r>
              <a:rPr lang="ru-RU" sz="1600" b="1" i="1">
                <a:solidFill>
                  <a:srgbClr val="000000"/>
                </a:solidFill>
              </a:rPr>
              <a:t>Max:</a:t>
            </a:r>
            <a:r>
              <a:rPr lang="ru-RU" sz="1600" i="1">
                <a:solidFill>
                  <a:srgbClr val="000000"/>
                </a:solidFill>
              </a:rPr>
              <a:t> That</a:t>
            </a:r>
            <a:r>
              <a:rPr lang="en-US" sz="1600" i="1">
                <a:solidFill>
                  <a:srgbClr val="000000"/>
                </a:solidFill>
              </a:rPr>
              <a:t>'</a:t>
            </a:r>
            <a:r>
              <a:rPr lang="ru-RU" sz="1600" i="1">
                <a:solidFill>
                  <a:srgbClr val="000000"/>
                </a:solidFill>
              </a:rPr>
              <a:t>s true. Summer feels happy. What about autumn? Do you like it?
</a:t>
            </a:r>
            <a:r>
              <a:rPr lang="ru-RU" sz="1600" b="1" i="1">
                <a:solidFill>
                  <a:srgbClr val="000000"/>
                </a:solidFill>
              </a:rPr>
              <a:t>Anna:</a:t>
            </a:r>
            <a:r>
              <a:rPr lang="ru-RU" sz="1600" i="1">
                <a:solidFill>
                  <a:srgbClr val="000000"/>
                </a:solidFill>
              </a:rPr>
              <a:t> A little. I like the colours — red, orange, brown, and gold. The leaves look amazing.
</a:t>
            </a:r>
            <a:r>
              <a:rPr lang="ru-RU" sz="1600" b="1" i="1">
                <a:solidFill>
                  <a:srgbClr val="000000"/>
                </a:solidFill>
              </a:rPr>
              <a:t>Max:</a:t>
            </a:r>
            <a:r>
              <a:rPr lang="ru-RU" sz="1600" i="1">
                <a:solidFill>
                  <a:srgbClr val="000000"/>
                </a:solidFill>
              </a:rPr>
              <a:t> I agree. Autumn is like a picture. But winter is different. Everything is white and cold.
</a:t>
            </a:r>
            <a:r>
              <a:rPr lang="ru-RU" sz="1600" b="1" i="1">
                <a:solidFill>
                  <a:srgbClr val="000000"/>
                </a:solidFill>
              </a:rPr>
              <a:t>Anna:</a:t>
            </a:r>
            <a:r>
              <a:rPr lang="ru-RU" sz="1600" i="1">
                <a:solidFill>
                  <a:srgbClr val="000000"/>
                </a:solidFill>
              </a:rPr>
              <a:t> Yes, winter colours are simple: white snow, grey sky, and dark trees. But I still like winter because it feels magical.
</a:t>
            </a:r>
            <a:r>
              <a:rPr lang="ru-RU" sz="1600" b="1" i="1">
                <a:solidFill>
                  <a:srgbClr val="000000"/>
                </a:solidFill>
              </a:rPr>
              <a:t>Max:</a:t>
            </a:r>
            <a:r>
              <a:rPr lang="ru-RU" sz="1600" i="1">
                <a:solidFill>
                  <a:srgbClr val="000000"/>
                </a:solidFill>
              </a:rPr>
              <a:t> So every season has its own colours.
</a:t>
            </a:r>
            <a:r>
              <a:rPr lang="ru-RU" sz="1600" b="1" i="1">
                <a:solidFill>
                  <a:srgbClr val="000000"/>
                </a:solidFill>
              </a:rPr>
              <a:t>Anna:</a:t>
            </a:r>
            <a:r>
              <a:rPr lang="ru-RU" sz="1600" i="1">
                <a:solidFill>
                  <a:srgbClr val="000000"/>
                </a:solidFill>
              </a:rPr>
              <a:t> Exactly! And that</a:t>
            </a:r>
            <a:r>
              <a:rPr lang="en-US" sz="1600" i="1">
                <a:solidFill>
                  <a:srgbClr val="000000"/>
                </a:solidFill>
              </a:rPr>
              <a:t>'</a:t>
            </a:r>
            <a:r>
              <a:rPr lang="ru-RU" sz="1600" i="1">
                <a:solidFill>
                  <a:srgbClr val="000000"/>
                </a:solidFill>
              </a:rPr>
              <a:t>s why the year is never boring.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Объект 1048605"/>
          <p:cNvSpPr>
            <a:spLocks noGrp="1"/>
          </p:cNvSpPr>
          <p:nvPr>
            <p:ph idx="1"/>
          </p:nvPr>
        </p:nvSpPr>
        <p:spPr>
          <a:xfrm>
            <a:off x="838199" y="764632"/>
            <a:ext cx="10515600" cy="4351338"/>
          </a:xfrm>
        </p:spPr>
        <p:txBody>
          <a:bodyPr/>
          <a:lstStyle/>
          <a:p>
            <a:pPr marL="0" indent="0" algn="ctr">
              <a:buNone/>
            </a:pPr>
            <a:r>
              <a:rPr lang="en-US" altLang="ru" sz="3200" i="1" u="sng"/>
              <a:t>Disclaimer: Funded by the European Union. Views and opinions expressed are however those of the author(s)only and do not necessarily reflect those of the European Union or the European Education and Culture Executive Agency (EACEA). Neither the European Union nor the granting authority can be held responsible for them.</a:t>
            </a:r>
            <a:endParaRPr lang="ru-RU" sz="3200" i="1" u="sng"/>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868</Words>
  <Application>Microsoft Macintosh PowerPoint</Application>
  <PresentationFormat>Широкоэкранный</PresentationFormat>
  <Paragraphs>44</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Hanna Ustiugova</dc:creator>
  <cp:lastModifiedBy>Алина Маслова</cp:lastModifiedBy>
  <cp:revision>1</cp:revision>
  <dcterms:created xsi:type="dcterms:W3CDTF">2023-02-27T14:07:55Z</dcterms:created>
  <dcterms:modified xsi:type="dcterms:W3CDTF">2025-11-28T08:23:42Z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b5d383dc1d6944aba01f865069399f36</vt:lpwstr>
  </property>
</Properties>
</file>