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Montserrat" panose="00000500000000000000" pitchFamily="2" charset="-52"/>
      <p:regular r:id="rId13"/>
      <p:bold r:id="rId1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58309" y="2337316"/>
            <a:ext cx="7627382" cy="2850833"/>
          </a:xfrm>
          <a:prstGeom prst="rect">
            <a:avLst/>
          </a:prstGeom>
          <a:noFill/>
          <a:ln/>
        </p:spPr>
        <p:txBody>
          <a:bodyPr wrap="square" lIns="0" tIns="0" rIns="0" bIns="0" rtlCol="0" anchor="t"/>
          <a:lstStyle/>
          <a:p>
            <a:pPr marL="0" indent="0" algn="ctr">
              <a:lnSpc>
                <a:spcPts val="5600"/>
              </a:lnSpc>
              <a:buNone/>
            </a:pPr>
            <a:r>
              <a:rPr lang="en-US" sz="4450" b="1" dirty="0">
                <a:solidFill>
                  <a:srgbClr val="2E3C4E"/>
                </a:solidFill>
                <a:latin typeface="Barlow Bold" pitchFamily="34" charset="0"/>
                <a:ea typeface="Barlow Bold" pitchFamily="34" charset="-122"/>
                <a:cs typeface="Barlow Bold" pitchFamily="34" charset="-120"/>
              </a:rPr>
              <a:t>Логопедична підтримка для дітей з інтелектуальними порушеннями</a:t>
            </a:r>
            <a:endParaRPr lang="en-US" sz="4450" dirty="0"/>
          </a:p>
        </p:txBody>
      </p:sp>
      <p:sp>
        <p:nvSpPr>
          <p:cNvPr id="4" name="Shape 1"/>
          <p:cNvSpPr/>
          <p:nvPr/>
        </p:nvSpPr>
        <p:spPr>
          <a:xfrm>
            <a:off x="758309" y="5529263"/>
            <a:ext cx="346591" cy="346591"/>
          </a:xfrm>
          <a:prstGeom prst="roundRect">
            <a:avLst>
              <a:gd name="adj" fmla="val 26380043"/>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472268" y="570905"/>
            <a:ext cx="12042338" cy="586383"/>
          </a:xfrm>
          <a:prstGeom prst="rect">
            <a:avLst/>
          </a:prstGeom>
          <a:noFill/>
          <a:ln/>
        </p:spPr>
        <p:txBody>
          <a:bodyPr wrap="none" lIns="0" tIns="0" rIns="0" bIns="0" rtlCol="0" anchor="t"/>
          <a:lstStyle/>
          <a:p>
            <a:pPr marL="0" indent="0" algn="ctr">
              <a:lnSpc>
                <a:spcPts val="4600"/>
              </a:lnSpc>
              <a:buNone/>
            </a:pPr>
            <a:r>
              <a:rPr lang="en-US" sz="4400" b="1" dirty="0">
                <a:solidFill>
                  <a:srgbClr val="2E3C4E"/>
                </a:solidFill>
                <a:latin typeface="Barlow Bold" pitchFamily="34" charset="0"/>
                <a:ea typeface="Barlow Bold" pitchFamily="34" charset="-122"/>
                <a:cs typeface="Barlow Bold" pitchFamily="34" charset="-120"/>
              </a:rPr>
              <a:t>Результати ефективної логопедичної підтримки</a:t>
            </a:r>
            <a:endParaRPr lang="en-US" sz="4400" dirty="0"/>
          </a:p>
        </p:txBody>
      </p:sp>
      <p:sp>
        <p:nvSpPr>
          <p:cNvPr id="3" name="Shape 1"/>
          <p:cNvSpPr/>
          <p:nvPr/>
        </p:nvSpPr>
        <p:spPr>
          <a:xfrm>
            <a:off x="623888" y="1513761"/>
            <a:ext cx="1672828" cy="1326833"/>
          </a:xfrm>
          <a:prstGeom prst="roundRect">
            <a:avLst>
              <a:gd name="adj" fmla="val 20154"/>
            </a:avLst>
          </a:prstGeom>
          <a:solidFill>
            <a:srgbClr val="D4E9F7"/>
          </a:solidFill>
          <a:ln w="7620">
            <a:solidFill>
              <a:srgbClr val="BACFDD"/>
            </a:solidFill>
            <a:prstDash val="solid"/>
          </a:ln>
        </p:spPr>
      </p:sp>
      <p:pic>
        <p:nvPicPr>
          <p:cNvPr id="4" name="Image 0" descr="preencoded.png"/>
          <p:cNvPicPr>
            <a:picLocks noChangeAspect="1"/>
          </p:cNvPicPr>
          <p:nvPr/>
        </p:nvPicPr>
        <p:blipFill>
          <a:blip r:embed="rId3"/>
          <a:stretch>
            <a:fillRect/>
          </a:stretch>
        </p:blipFill>
        <p:spPr>
          <a:xfrm>
            <a:off x="1334929" y="2020491"/>
            <a:ext cx="250627" cy="313253"/>
          </a:xfrm>
          <a:prstGeom prst="rect">
            <a:avLst/>
          </a:prstGeom>
        </p:spPr>
      </p:pic>
      <p:sp>
        <p:nvSpPr>
          <p:cNvPr id="5" name="Text 2"/>
          <p:cNvSpPr/>
          <p:nvPr/>
        </p:nvSpPr>
        <p:spPr>
          <a:xfrm>
            <a:off x="2474952" y="1691997"/>
            <a:ext cx="4579025" cy="293132"/>
          </a:xfrm>
          <a:prstGeom prst="rect">
            <a:avLst/>
          </a:prstGeom>
          <a:noFill/>
          <a:ln/>
        </p:spPr>
        <p:txBody>
          <a:bodyPr wrap="none" lIns="0" tIns="0" rIns="0" bIns="0" rtlCol="0" anchor="t"/>
          <a:lstStyle/>
          <a:p>
            <a:pPr marL="0" indent="0" algn="l">
              <a:lnSpc>
                <a:spcPts val="2300"/>
              </a:lnSpc>
              <a:buNone/>
            </a:pPr>
            <a:r>
              <a:rPr lang="en-US" sz="2400" b="1" dirty="0">
                <a:solidFill>
                  <a:srgbClr val="384653"/>
                </a:solidFill>
                <a:latin typeface="Barlow Bold" pitchFamily="34" charset="0"/>
                <a:ea typeface="Barlow Bold" pitchFamily="34" charset="-122"/>
                <a:cs typeface="Barlow Bold" pitchFamily="34" charset="-120"/>
              </a:rPr>
              <a:t>Покращення мовленнєвого розвитку</a:t>
            </a:r>
            <a:endParaRPr lang="en-US" sz="2400" dirty="0"/>
          </a:p>
        </p:txBody>
      </p:sp>
      <p:sp>
        <p:nvSpPr>
          <p:cNvPr id="6" name="Text 3"/>
          <p:cNvSpPr/>
          <p:nvPr/>
        </p:nvSpPr>
        <p:spPr>
          <a:xfrm>
            <a:off x="2474952" y="2092047"/>
            <a:ext cx="11353324" cy="570309"/>
          </a:xfrm>
          <a:prstGeom prst="rect">
            <a:avLst/>
          </a:prstGeom>
          <a:noFill/>
          <a:ln/>
        </p:spPr>
        <p:txBody>
          <a:bodyPr wrap="square" lIns="0" tIns="0" rIns="0" bIns="0" rtlCol="0" anchor="t"/>
          <a:lstStyle/>
          <a:p>
            <a:pPr marL="0" indent="0" algn="l">
              <a:lnSpc>
                <a:spcPts val="2200"/>
              </a:lnSpc>
              <a:buNone/>
            </a:pPr>
            <a:r>
              <a:rPr lang="en-US" sz="1700" b="1" dirty="0">
                <a:solidFill>
                  <a:srgbClr val="384653"/>
                </a:solidFill>
                <a:latin typeface="Montserrat" pitchFamily="34" charset="0"/>
                <a:ea typeface="Montserrat" pitchFamily="34" charset="-122"/>
                <a:cs typeface="Montserrat" pitchFamily="34" charset="-120"/>
              </a:rPr>
              <a:t>Завдяки своєчасній та цілеспрямованій логопедичній підтримці значна частина дітей з інтелектуальними порушеннями отримує реальний шанс на покращення мовленнєвого розвитку.</a:t>
            </a:r>
            <a:endParaRPr lang="en-US" sz="1700" b="1" dirty="0"/>
          </a:p>
        </p:txBody>
      </p:sp>
      <p:sp>
        <p:nvSpPr>
          <p:cNvPr id="7" name="Shape 4"/>
          <p:cNvSpPr/>
          <p:nvPr/>
        </p:nvSpPr>
        <p:spPr>
          <a:xfrm>
            <a:off x="2385774" y="2831068"/>
            <a:ext cx="11531679" cy="11430"/>
          </a:xfrm>
          <a:prstGeom prst="roundRect">
            <a:avLst>
              <a:gd name="adj" fmla="val 2339488"/>
            </a:avLst>
          </a:prstGeom>
          <a:solidFill>
            <a:srgbClr val="BACFDD"/>
          </a:solidFill>
          <a:ln/>
        </p:spPr>
      </p:sp>
      <p:sp>
        <p:nvSpPr>
          <p:cNvPr id="8" name="Shape 5"/>
          <p:cNvSpPr/>
          <p:nvPr/>
        </p:nvSpPr>
        <p:spPr>
          <a:xfrm>
            <a:off x="623888" y="2929652"/>
            <a:ext cx="3345656" cy="1326833"/>
          </a:xfrm>
          <a:prstGeom prst="roundRect">
            <a:avLst>
              <a:gd name="adj" fmla="val 20154"/>
            </a:avLst>
          </a:prstGeom>
          <a:solidFill>
            <a:srgbClr val="D4E9F7"/>
          </a:solidFill>
          <a:ln w="7620">
            <a:solidFill>
              <a:srgbClr val="BACFDD"/>
            </a:solidFill>
            <a:prstDash val="solid"/>
          </a:ln>
        </p:spPr>
      </p:sp>
      <p:pic>
        <p:nvPicPr>
          <p:cNvPr id="9" name="Image 1" descr="preencoded.png"/>
          <p:cNvPicPr>
            <a:picLocks noChangeAspect="1"/>
          </p:cNvPicPr>
          <p:nvPr/>
        </p:nvPicPr>
        <p:blipFill>
          <a:blip r:embed="rId4"/>
          <a:stretch>
            <a:fillRect/>
          </a:stretch>
        </p:blipFill>
        <p:spPr>
          <a:xfrm>
            <a:off x="2171343" y="3436382"/>
            <a:ext cx="250627" cy="313253"/>
          </a:xfrm>
          <a:prstGeom prst="rect">
            <a:avLst/>
          </a:prstGeom>
        </p:spPr>
      </p:pic>
      <p:sp>
        <p:nvSpPr>
          <p:cNvPr id="10" name="Text 6"/>
          <p:cNvSpPr/>
          <p:nvPr/>
        </p:nvSpPr>
        <p:spPr>
          <a:xfrm>
            <a:off x="4147780" y="3107888"/>
            <a:ext cx="4756428" cy="293132"/>
          </a:xfrm>
          <a:prstGeom prst="rect">
            <a:avLst/>
          </a:prstGeom>
          <a:noFill/>
          <a:ln/>
        </p:spPr>
        <p:txBody>
          <a:bodyPr wrap="none" lIns="0" tIns="0" rIns="0" bIns="0" rtlCol="0" anchor="t"/>
          <a:lstStyle/>
          <a:p>
            <a:pPr marL="0" indent="0" algn="l">
              <a:lnSpc>
                <a:spcPts val="2300"/>
              </a:lnSpc>
              <a:buNone/>
            </a:pPr>
            <a:r>
              <a:rPr lang="en-US" sz="2400" b="1" dirty="0">
                <a:solidFill>
                  <a:srgbClr val="384653"/>
                </a:solidFill>
                <a:latin typeface="Barlow Bold" pitchFamily="34" charset="0"/>
                <a:ea typeface="Barlow Bold" pitchFamily="34" charset="-122"/>
                <a:cs typeface="Barlow Bold" pitchFamily="34" charset="-120"/>
              </a:rPr>
              <a:t>Формування комунікативних навичок</a:t>
            </a:r>
            <a:endParaRPr lang="en-US" sz="2400" dirty="0"/>
          </a:p>
        </p:txBody>
      </p:sp>
      <p:sp>
        <p:nvSpPr>
          <p:cNvPr id="11" name="Text 7"/>
          <p:cNvSpPr/>
          <p:nvPr/>
        </p:nvSpPr>
        <p:spPr>
          <a:xfrm>
            <a:off x="4147780" y="3507938"/>
            <a:ext cx="9680496" cy="570309"/>
          </a:xfrm>
          <a:prstGeom prst="rect">
            <a:avLst/>
          </a:prstGeom>
          <a:noFill/>
          <a:ln/>
        </p:spPr>
        <p:txBody>
          <a:bodyPr wrap="square" lIns="0" tIns="0" rIns="0" bIns="0" rtlCol="0" anchor="t"/>
          <a:lstStyle/>
          <a:p>
            <a:pPr marL="0" indent="0" algn="l">
              <a:lnSpc>
                <a:spcPts val="2200"/>
              </a:lnSpc>
              <a:buNone/>
            </a:pPr>
            <a:r>
              <a:rPr lang="en-US" sz="1700" b="1" dirty="0">
                <a:solidFill>
                  <a:srgbClr val="384653"/>
                </a:solidFill>
                <a:latin typeface="Montserrat" pitchFamily="34" charset="0"/>
                <a:ea typeface="Montserrat" pitchFamily="34" charset="-122"/>
                <a:cs typeface="Montserrat" pitchFamily="34" charset="-120"/>
              </a:rPr>
              <a:t>Діти демонструють значний прогрес у засвоєнні навчального матеріалу, краще взаємодіють з однолітками, виявляють більше ініціативи в спілкуванні.</a:t>
            </a:r>
            <a:endParaRPr lang="en-US" sz="1700" b="1" dirty="0"/>
          </a:p>
        </p:txBody>
      </p:sp>
      <p:sp>
        <p:nvSpPr>
          <p:cNvPr id="12" name="Shape 8"/>
          <p:cNvSpPr/>
          <p:nvPr/>
        </p:nvSpPr>
        <p:spPr>
          <a:xfrm>
            <a:off x="4058603" y="4246959"/>
            <a:ext cx="9858851" cy="11430"/>
          </a:xfrm>
          <a:prstGeom prst="roundRect">
            <a:avLst>
              <a:gd name="adj" fmla="val 2339488"/>
            </a:avLst>
          </a:prstGeom>
          <a:solidFill>
            <a:srgbClr val="BACFDD"/>
          </a:solidFill>
          <a:ln/>
        </p:spPr>
      </p:sp>
      <p:sp>
        <p:nvSpPr>
          <p:cNvPr id="13" name="Shape 9"/>
          <p:cNvSpPr/>
          <p:nvPr/>
        </p:nvSpPr>
        <p:spPr>
          <a:xfrm>
            <a:off x="623888" y="4345543"/>
            <a:ext cx="5018484" cy="1326833"/>
          </a:xfrm>
          <a:prstGeom prst="roundRect">
            <a:avLst>
              <a:gd name="adj" fmla="val 20154"/>
            </a:avLst>
          </a:prstGeom>
          <a:solidFill>
            <a:srgbClr val="D4E9F7"/>
          </a:solidFill>
          <a:ln w="7620">
            <a:solidFill>
              <a:srgbClr val="BACFDD"/>
            </a:solidFill>
            <a:prstDash val="solid"/>
          </a:ln>
        </p:spPr>
      </p:sp>
      <p:pic>
        <p:nvPicPr>
          <p:cNvPr id="14" name="Image 2" descr="preencoded.png"/>
          <p:cNvPicPr>
            <a:picLocks noChangeAspect="1"/>
          </p:cNvPicPr>
          <p:nvPr/>
        </p:nvPicPr>
        <p:blipFill>
          <a:blip r:embed="rId5"/>
          <a:stretch>
            <a:fillRect/>
          </a:stretch>
        </p:blipFill>
        <p:spPr>
          <a:xfrm>
            <a:off x="3007757" y="4852273"/>
            <a:ext cx="250627" cy="313253"/>
          </a:xfrm>
          <a:prstGeom prst="rect">
            <a:avLst/>
          </a:prstGeom>
        </p:spPr>
      </p:pic>
      <p:sp>
        <p:nvSpPr>
          <p:cNvPr id="15" name="Text 10"/>
          <p:cNvSpPr/>
          <p:nvPr/>
        </p:nvSpPr>
        <p:spPr>
          <a:xfrm>
            <a:off x="5820608" y="4523780"/>
            <a:ext cx="2542580" cy="293132"/>
          </a:xfrm>
          <a:prstGeom prst="rect">
            <a:avLst/>
          </a:prstGeom>
          <a:noFill/>
          <a:ln/>
        </p:spPr>
        <p:txBody>
          <a:bodyPr wrap="none" lIns="0" tIns="0" rIns="0" bIns="0" rtlCol="0" anchor="t"/>
          <a:lstStyle/>
          <a:p>
            <a:pPr marL="0" indent="0" algn="l">
              <a:lnSpc>
                <a:spcPts val="2300"/>
              </a:lnSpc>
              <a:buNone/>
            </a:pPr>
            <a:r>
              <a:rPr lang="en-US" sz="2400" b="1" dirty="0">
                <a:solidFill>
                  <a:srgbClr val="384653"/>
                </a:solidFill>
                <a:latin typeface="Barlow Bold" pitchFamily="34" charset="0"/>
                <a:ea typeface="Barlow Bold" pitchFamily="34" charset="-122"/>
                <a:cs typeface="Barlow Bold" pitchFamily="34" charset="-120"/>
              </a:rPr>
              <a:t>Соціальна адаптація</a:t>
            </a:r>
            <a:endParaRPr lang="en-US" sz="2400" dirty="0"/>
          </a:p>
        </p:txBody>
      </p:sp>
      <p:sp>
        <p:nvSpPr>
          <p:cNvPr id="16" name="Text 11"/>
          <p:cNvSpPr/>
          <p:nvPr/>
        </p:nvSpPr>
        <p:spPr>
          <a:xfrm>
            <a:off x="5820608" y="4923830"/>
            <a:ext cx="8007668" cy="570309"/>
          </a:xfrm>
          <a:prstGeom prst="rect">
            <a:avLst/>
          </a:prstGeom>
          <a:noFill/>
          <a:ln/>
        </p:spPr>
        <p:txBody>
          <a:bodyPr wrap="square" lIns="0" tIns="0" rIns="0" bIns="0" rtlCol="0" anchor="t"/>
          <a:lstStyle/>
          <a:p>
            <a:pPr marL="0" indent="0" algn="l">
              <a:lnSpc>
                <a:spcPts val="2200"/>
              </a:lnSpc>
              <a:buNone/>
            </a:pPr>
            <a:r>
              <a:rPr lang="en-US" sz="1700" b="1" dirty="0">
                <a:solidFill>
                  <a:srgbClr val="384653"/>
                </a:solidFill>
                <a:latin typeface="Montserrat" pitchFamily="34" charset="0"/>
                <a:ea typeface="Montserrat" pitchFamily="34" charset="-122"/>
                <a:cs typeface="Montserrat" pitchFamily="34" charset="-120"/>
              </a:rPr>
              <a:t>Це сприяє формуванню в них позитивної самооцінки та зменшенню рівня тривожності.</a:t>
            </a:r>
            <a:endParaRPr lang="en-US" sz="1700" b="1" dirty="0"/>
          </a:p>
        </p:txBody>
      </p:sp>
      <p:sp>
        <p:nvSpPr>
          <p:cNvPr id="17" name="Shape 12"/>
          <p:cNvSpPr/>
          <p:nvPr/>
        </p:nvSpPr>
        <p:spPr>
          <a:xfrm>
            <a:off x="5731431" y="5662851"/>
            <a:ext cx="8186023" cy="11430"/>
          </a:xfrm>
          <a:prstGeom prst="roundRect">
            <a:avLst>
              <a:gd name="adj" fmla="val 2339488"/>
            </a:avLst>
          </a:prstGeom>
          <a:solidFill>
            <a:srgbClr val="BACFDD"/>
          </a:solidFill>
          <a:ln/>
        </p:spPr>
      </p:sp>
      <p:sp>
        <p:nvSpPr>
          <p:cNvPr id="18" name="Shape 13"/>
          <p:cNvSpPr/>
          <p:nvPr/>
        </p:nvSpPr>
        <p:spPr>
          <a:xfrm>
            <a:off x="623888" y="5761434"/>
            <a:ext cx="6691313" cy="1897142"/>
          </a:xfrm>
          <a:prstGeom prst="roundRect">
            <a:avLst>
              <a:gd name="adj" fmla="val 14095"/>
            </a:avLst>
          </a:prstGeom>
          <a:solidFill>
            <a:srgbClr val="D4E9F7"/>
          </a:solidFill>
          <a:ln w="7620">
            <a:solidFill>
              <a:srgbClr val="BACFDD"/>
            </a:solidFill>
            <a:prstDash val="solid"/>
          </a:ln>
        </p:spPr>
      </p:sp>
      <p:pic>
        <p:nvPicPr>
          <p:cNvPr id="19" name="Image 3" descr="preencoded.png"/>
          <p:cNvPicPr>
            <a:picLocks noChangeAspect="1"/>
          </p:cNvPicPr>
          <p:nvPr/>
        </p:nvPicPr>
        <p:blipFill>
          <a:blip r:embed="rId6"/>
          <a:stretch>
            <a:fillRect/>
          </a:stretch>
        </p:blipFill>
        <p:spPr>
          <a:xfrm>
            <a:off x="3844171" y="6553319"/>
            <a:ext cx="250627" cy="313253"/>
          </a:xfrm>
          <a:prstGeom prst="rect">
            <a:avLst/>
          </a:prstGeom>
        </p:spPr>
      </p:pic>
      <p:sp>
        <p:nvSpPr>
          <p:cNvPr id="20" name="Text 14"/>
          <p:cNvSpPr/>
          <p:nvPr/>
        </p:nvSpPr>
        <p:spPr>
          <a:xfrm>
            <a:off x="7493437" y="5939671"/>
            <a:ext cx="3153728" cy="293132"/>
          </a:xfrm>
          <a:prstGeom prst="rect">
            <a:avLst/>
          </a:prstGeom>
          <a:noFill/>
          <a:ln/>
        </p:spPr>
        <p:txBody>
          <a:bodyPr wrap="none" lIns="0" tIns="0" rIns="0" bIns="0" rtlCol="0" anchor="t"/>
          <a:lstStyle/>
          <a:p>
            <a:pPr marL="0" indent="0" algn="l">
              <a:lnSpc>
                <a:spcPts val="2300"/>
              </a:lnSpc>
              <a:buNone/>
            </a:pPr>
            <a:r>
              <a:rPr lang="en-US" sz="2400" b="1" dirty="0">
                <a:solidFill>
                  <a:srgbClr val="384653"/>
                </a:solidFill>
                <a:latin typeface="Barlow Bold" pitchFamily="34" charset="0"/>
                <a:ea typeface="Barlow Bold" pitchFamily="34" charset="-122"/>
                <a:cs typeface="Barlow Bold" pitchFamily="34" charset="-120"/>
              </a:rPr>
              <a:t>Підвищення якості життя</a:t>
            </a:r>
            <a:endParaRPr lang="en-US" sz="2400" dirty="0"/>
          </a:p>
        </p:txBody>
      </p:sp>
      <p:sp>
        <p:nvSpPr>
          <p:cNvPr id="21" name="Text 15"/>
          <p:cNvSpPr/>
          <p:nvPr/>
        </p:nvSpPr>
        <p:spPr>
          <a:xfrm>
            <a:off x="7493437" y="6339721"/>
            <a:ext cx="6334839" cy="1140619"/>
          </a:xfrm>
          <a:prstGeom prst="rect">
            <a:avLst/>
          </a:prstGeom>
          <a:noFill/>
          <a:ln/>
        </p:spPr>
        <p:txBody>
          <a:bodyPr wrap="square" lIns="0" tIns="0" rIns="0" bIns="0" rtlCol="0" anchor="t"/>
          <a:lstStyle/>
          <a:p>
            <a:pPr marL="0" indent="0" algn="l">
              <a:lnSpc>
                <a:spcPts val="2200"/>
              </a:lnSpc>
              <a:buNone/>
            </a:pPr>
            <a:r>
              <a:rPr lang="en-US" sz="1700" b="1" dirty="0">
                <a:solidFill>
                  <a:srgbClr val="384653"/>
                </a:solidFill>
                <a:latin typeface="Montserrat" pitchFamily="34" charset="0"/>
                <a:ea typeface="Montserrat" pitchFamily="34" charset="-122"/>
                <a:cs typeface="Montserrat" pitchFamily="34" charset="-120"/>
              </a:rPr>
              <a:t>Таким чином, логопедична підтримка є не просто допоміжним інструментом у роботі з дітьми з інтелектуальними порушеннями — вона є ключовою умовою їх успішного розвитку, інтеграції в освітнє середовище та повноцінної участі в суспільстві.</a:t>
            </a:r>
            <a:endParaRPr lang="en-US" sz="17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55293" y="537091"/>
            <a:ext cx="7806214" cy="1257300"/>
          </a:xfrm>
          <a:prstGeom prst="rect">
            <a:avLst/>
          </a:prstGeom>
          <a:noFill/>
          <a:ln/>
        </p:spPr>
        <p:txBody>
          <a:bodyPr wrap="square" lIns="0" tIns="0" rIns="0" bIns="0" rtlCol="0" anchor="t"/>
          <a:lstStyle/>
          <a:p>
            <a:pPr marL="0" indent="0" algn="ctr">
              <a:lnSpc>
                <a:spcPts val="4950"/>
              </a:lnSpc>
              <a:buNone/>
            </a:pPr>
            <a:r>
              <a:rPr lang="en-US" sz="4400" b="1" dirty="0">
                <a:solidFill>
                  <a:srgbClr val="2E3C4E"/>
                </a:solidFill>
                <a:latin typeface="Barlow Bold" pitchFamily="34" charset="0"/>
                <a:ea typeface="Barlow Bold" pitchFamily="34" charset="-122"/>
                <a:cs typeface="Barlow Bold" pitchFamily="34" charset="-120"/>
              </a:rPr>
              <a:t>Зміни в суспільному сприйнятті</a:t>
            </a:r>
            <a:endParaRPr lang="en-US" sz="4400" dirty="0"/>
          </a:p>
        </p:txBody>
      </p:sp>
      <p:sp>
        <p:nvSpPr>
          <p:cNvPr id="4" name="Shape 1"/>
          <p:cNvSpPr/>
          <p:nvPr/>
        </p:nvSpPr>
        <p:spPr>
          <a:xfrm>
            <a:off x="6370201" y="2080974"/>
            <a:ext cx="22860" cy="5611416"/>
          </a:xfrm>
          <a:prstGeom prst="roundRect">
            <a:avLst>
              <a:gd name="adj" fmla="val 1254072"/>
            </a:avLst>
          </a:prstGeom>
          <a:solidFill>
            <a:srgbClr val="BACFDD"/>
          </a:solidFill>
          <a:ln/>
        </p:spPr>
      </p:sp>
      <p:sp>
        <p:nvSpPr>
          <p:cNvPr id="5" name="Shape 2"/>
          <p:cNvSpPr/>
          <p:nvPr/>
        </p:nvSpPr>
        <p:spPr>
          <a:xfrm>
            <a:off x="6562308" y="2284452"/>
            <a:ext cx="573286" cy="22860"/>
          </a:xfrm>
          <a:prstGeom prst="roundRect">
            <a:avLst>
              <a:gd name="adj" fmla="val 1254072"/>
            </a:avLst>
          </a:prstGeom>
          <a:solidFill>
            <a:srgbClr val="BACFDD"/>
          </a:solidFill>
          <a:ln/>
        </p:spPr>
      </p:sp>
      <p:sp>
        <p:nvSpPr>
          <p:cNvPr id="6" name="Shape 3"/>
          <p:cNvSpPr/>
          <p:nvPr/>
        </p:nvSpPr>
        <p:spPr>
          <a:xfrm>
            <a:off x="6155234" y="2080974"/>
            <a:ext cx="429935" cy="429935"/>
          </a:xfrm>
          <a:prstGeom prst="roundRect">
            <a:avLst>
              <a:gd name="adj" fmla="val 66680"/>
            </a:avLst>
          </a:prstGeom>
          <a:solidFill>
            <a:srgbClr val="D4E9F7"/>
          </a:solidFill>
          <a:ln w="7620">
            <a:solidFill>
              <a:srgbClr val="BACFDD"/>
            </a:solidFill>
            <a:prstDash val="solid"/>
          </a:ln>
        </p:spPr>
      </p:sp>
      <p:pic>
        <p:nvPicPr>
          <p:cNvPr id="7" name="Image 1" descr="preencoded.png"/>
          <p:cNvPicPr>
            <a:picLocks noChangeAspect="1"/>
          </p:cNvPicPr>
          <p:nvPr/>
        </p:nvPicPr>
        <p:blipFill>
          <a:blip r:embed="rId4"/>
          <a:stretch>
            <a:fillRect/>
          </a:stretch>
        </p:blipFill>
        <p:spPr>
          <a:xfrm>
            <a:off x="6219289" y="2107287"/>
            <a:ext cx="301704" cy="377190"/>
          </a:xfrm>
          <a:prstGeom prst="rect">
            <a:avLst/>
          </a:prstGeom>
        </p:spPr>
      </p:pic>
      <p:sp>
        <p:nvSpPr>
          <p:cNvPr id="8" name="Text 4"/>
          <p:cNvSpPr/>
          <p:nvPr/>
        </p:nvSpPr>
        <p:spPr>
          <a:xfrm>
            <a:off x="7325797" y="2146578"/>
            <a:ext cx="3384233" cy="314325"/>
          </a:xfrm>
          <a:prstGeom prst="rect">
            <a:avLst/>
          </a:prstGeom>
          <a:noFill/>
          <a:ln/>
        </p:spPr>
        <p:txBody>
          <a:bodyPr wrap="none" lIns="0" tIns="0" rIns="0" bIns="0" rtlCol="0" anchor="t"/>
          <a:lstStyle/>
          <a:p>
            <a:pPr marL="0" indent="0" algn="l">
              <a:lnSpc>
                <a:spcPts val="2450"/>
              </a:lnSpc>
              <a:buNone/>
            </a:pPr>
            <a:r>
              <a:rPr lang="en-US" sz="2400" b="1" dirty="0">
                <a:solidFill>
                  <a:srgbClr val="384653"/>
                </a:solidFill>
                <a:latin typeface="Barlow Bold" pitchFamily="34" charset="0"/>
                <a:ea typeface="Barlow Bold" pitchFamily="34" charset="-122"/>
                <a:cs typeface="Barlow Bold" pitchFamily="34" charset="-120"/>
              </a:rPr>
              <a:t>Подолання стигматизації</a:t>
            </a:r>
            <a:endParaRPr lang="en-US" sz="2400" dirty="0"/>
          </a:p>
        </p:txBody>
      </p:sp>
      <p:sp>
        <p:nvSpPr>
          <p:cNvPr id="9" name="Text 5"/>
          <p:cNvSpPr/>
          <p:nvPr/>
        </p:nvSpPr>
        <p:spPr>
          <a:xfrm>
            <a:off x="7325797" y="2575560"/>
            <a:ext cx="6635710" cy="1223010"/>
          </a:xfrm>
          <a:prstGeom prst="rect">
            <a:avLst/>
          </a:prstGeom>
          <a:noFill/>
          <a:ln/>
        </p:spPr>
        <p:txBody>
          <a:bodyPr wrap="square" lIns="0" tIns="0" rIns="0" bIns="0" rtlCol="0" anchor="t"/>
          <a:lstStyle/>
          <a:p>
            <a:pPr marL="0" indent="0" algn="just">
              <a:lnSpc>
                <a:spcPts val="2400"/>
              </a:lnSpc>
              <a:buNone/>
            </a:pPr>
            <a:r>
              <a:rPr lang="en-US" b="1" dirty="0">
                <a:solidFill>
                  <a:srgbClr val="384653"/>
                </a:solidFill>
                <a:latin typeface="Montserrat" pitchFamily="34" charset="0"/>
                <a:ea typeface="Montserrat" pitchFamily="34" charset="-122"/>
                <a:cs typeface="Montserrat" pitchFamily="34" charset="-120"/>
              </a:rPr>
              <a:t>Протягом останніх десятиліть в Україні ми спостерігаємо позитивні зміни в суспільному сприйнятті осіб з особливими освітніми потребами. Поступово долається стигматизація, розвивається інклюзивне середовище.</a:t>
            </a:r>
            <a:endParaRPr lang="en-US" b="1" dirty="0"/>
          </a:p>
        </p:txBody>
      </p:sp>
      <p:sp>
        <p:nvSpPr>
          <p:cNvPr id="10" name="Shape 6"/>
          <p:cNvSpPr/>
          <p:nvPr/>
        </p:nvSpPr>
        <p:spPr>
          <a:xfrm>
            <a:off x="6562308" y="4384238"/>
            <a:ext cx="573286" cy="22860"/>
          </a:xfrm>
          <a:prstGeom prst="roundRect">
            <a:avLst>
              <a:gd name="adj" fmla="val 1254072"/>
            </a:avLst>
          </a:prstGeom>
          <a:solidFill>
            <a:srgbClr val="BACFDD"/>
          </a:solidFill>
          <a:ln/>
        </p:spPr>
      </p:sp>
      <p:sp>
        <p:nvSpPr>
          <p:cNvPr id="11" name="Shape 7"/>
          <p:cNvSpPr/>
          <p:nvPr/>
        </p:nvSpPr>
        <p:spPr>
          <a:xfrm>
            <a:off x="6155234" y="4180761"/>
            <a:ext cx="429935" cy="429935"/>
          </a:xfrm>
          <a:prstGeom prst="roundRect">
            <a:avLst>
              <a:gd name="adj" fmla="val 66680"/>
            </a:avLst>
          </a:prstGeom>
          <a:solidFill>
            <a:srgbClr val="D4E9F7"/>
          </a:solidFill>
          <a:ln w="7620">
            <a:solidFill>
              <a:srgbClr val="BACFDD"/>
            </a:solidFill>
            <a:prstDash val="solid"/>
          </a:ln>
        </p:spPr>
      </p:sp>
      <p:pic>
        <p:nvPicPr>
          <p:cNvPr id="12" name="Image 2" descr="preencoded.png"/>
          <p:cNvPicPr>
            <a:picLocks noChangeAspect="1"/>
          </p:cNvPicPr>
          <p:nvPr/>
        </p:nvPicPr>
        <p:blipFill>
          <a:blip r:embed="rId5"/>
          <a:stretch>
            <a:fillRect/>
          </a:stretch>
        </p:blipFill>
        <p:spPr>
          <a:xfrm>
            <a:off x="6219289" y="4207073"/>
            <a:ext cx="301704" cy="377190"/>
          </a:xfrm>
          <a:prstGeom prst="rect">
            <a:avLst/>
          </a:prstGeom>
        </p:spPr>
      </p:pic>
      <p:sp>
        <p:nvSpPr>
          <p:cNvPr id="13" name="Text 8"/>
          <p:cNvSpPr/>
          <p:nvPr/>
        </p:nvSpPr>
        <p:spPr>
          <a:xfrm>
            <a:off x="7325797" y="4246364"/>
            <a:ext cx="5548670" cy="314325"/>
          </a:xfrm>
          <a:prstGeom prst="rect">
            <a:avLst/>
          </a:prstGeom>
          <a:noFill/>
          <a:ln/>
        </p:spPr>
        <p:txBody>
          <a:bodyPr wrap="none" lIns="0" tIns="0" rIns="0" bIns="0" rtlCol="0" anchor="t"/>
          <a:lstStyle/>
          <a:p>
            <a:pPr marL="0" indent="0" algn="l">
              <a:lnSpc>
                <a:spcPts val="2450"/>
              </a:lnSpc>
              <a:buNone/>
            </a:pPr>
            <a:r>
              <a:rPr lang="en-US" sz="2400" b="1" dirty="0">
                <a:solidFill>
                  <a:srgbClr val="384653"/>
                </a:solidFill>
                <a:latin typeface="Barlow Bold" pitchFamily="34" charset="0"/>
                <a:ea typeface="Barlow Bold" pitchFamily="34" charset="-122"/>
                <a:cs typeface="Barlow Bold" pitchFamily="34" charset="-120"/>
              </a:rPr>
              <a:t>Створення умов для реалізації потенціалу</a:t>
            </a:r>
            <a:endParaRPr lang="en-US" sz="2400" dirty="0"/>
          </a:p>
        </p:txBody>
      </p:sp>
      <p:sp>
        <p:nvSpPr>
          <p:cNvPr id="14" name="Text 9"/>
          <p:cNvSpPr/>
          <p:nvPr/>
        </p:nvSpPr>
        <p:spPr>
          <a:xfrm>
            <a:off x="7325797" y="4675346"/>
            <a:ext cx="6635710" cy="1223010"/>
          </a:xfrm>
          <a:prstGeom prst="rect">
            <a:avLst/>
          </a:prstGeom>
          <a:noFill/>
          <a:ln/>
        </p:spPr>
        <p:txBody>
          <a:bodyPr wrap="square" lIns="0" tIns="0" rIns="0" bIns="0" rtlCol="0" anchor="t"/>
          <a:lstStyle/>
          <a:p>
            <a:pPr marL="0" indent="0" algn="just">
              <a:lnSpc>
                <a:spcPts val="2400"/>
              </a:lnSpc>
              <a:buNone/>
            </a:pPr>
            <a:r>
              <a:rPr lang="en-US" b="1" dirty="0">
                <a:solidFill>
                  <a:srgbClr val="384653"/>
                </a:solidFill>
                <a:latin typeface="Montserrat" pitchFamily="34" charset="0"/>
                <a:ea typeface="Montserrat" pitchFamily="34" charset="-122"/>
                <a:cs typeface="Montserrat" pitchFamily="34" charset="-120"/>
              </a:rPr>
              <a:t>Саме це ставить перед нами важливе завдання: створити для цих дітей не лише доступ до освіти, а й умови, в яких вони зможуть реалізувати свій потенціал, бути почутими, прийнятими та успішними в межах своїх можливостей.</a:t>
            </a:r>
            <a:endParaRPr lang="en-US" b="1" dirty="0"/>
          </a:p>
        </p:txBody>
      </p:sp>
      <p:sp>
        <p:nvSpPr>
          <p:cNvPr id="15" name="Shape 10"/>
          <p:cNvSpPr/>
          <p:nvPr/>
        </p:nvSpPr>
        <p:spPr>
          <a:xfrm>
            <a:off x="6562308" y="6484025"/>
            <a:ext cx="573286" cy="22860"/>
          </a:xfrm>
          <a:prstGeom prst="roundRect">
            <a:avLst>
              <a:gd name="adj" fmla="val 1254072"/>
            </a:avLst>
          </a:prstGeom>
          <a:solidFill>
            <a:srgbClr val="BACFDD"/>
          </a:solidFill>
          <a:ln/>
        </p:spPr>
      </p:sp>
      <p:sp>
        <p:nvSpPr>
          <p:cNvPr id="16" name="Shape 11"/>
          <p:cNvSpPr/>
          <p:nvPr/>
        </p:nvSpPr>
        <p:spPr>
          <a:xfrm>
            <a:off x="6155234" y="6280547"/>
            <a:ext cx="429935" cy="429935"/>
          </a:xfrm>
          <a:prstGeom prst="roundRect">
            <a:avLst>
              <a:gd name="adj" fmla="val 66680"/>
            </a:avLst>
          </a:prstGeom>
          <a:solidFill>
            <a:srgbClr val="D4E9F7"/>
          </a:solidFill>
          <a:ln w="7620">
            <a:solidFill>
              <a:srgbClr val="BACFDD"/>
            </a:solidFill>
            <a:prstDash val="solid"/>
          </a:ln>
        </p:spPr>
      </p:sp>
      <p:pic>
        <p:nvPicPr>
          <p:cNvPr id="17" name="Image 3" descr="preencoded.png"/>
          <p:cNvPicPr>
            <a:picLocks noChangeAspect="1"/>
          </p:cNvPicPr>
          <p:nvPr/>
        </p:nvPicPr>
        <p:blipFill>
          <a:blip r:embed="rId6"/>
          <a:stretch>
            <a:fillRect/>
          </a:stretch>
        </p:blipFill>
        <p:spPr>
          <a:xfrm>
            <a:off x="6219289" y="6306860"/>
            <a:ext cx="301704" cy="377190"/>
          </a:xfrm>
          <a:prstGeom prst="rect">
            <a:avLst/>
          </a:prstGeom>
        </p:spPr>
      </p:pic>
      <p:sp>
        <p:nvSpPr>
          <p:cNvPr id="18" name="Text 12"/>
          <p:cNvSpPr/>
          <p:nvPr/>
        </p:nvSpPr>
        <p:spPr>
          <a:xfrm>
            <a:off x="7325797" y="6346150"/>
            <a:ext cx="3764518" cy="314325"/>
          </a:xfrm>
          <a:prstGeom prst="rect">
            <a:avLst/>
          </a:prstGeom>
          <a:noFill/>
          <a:ln/>
        </p:spPr>
        <p:txBody>
          <a:bodyPr wrap="none" lIns="0" tIns="0" rIns="0" bIns="0" rtlCol="0" anchor="t"/>
          <a:lstStyle/>
          <a:p>
            <a:pPr marL="0" indent="0" algn="l">
              <a:lnSpc>
                <a:spcPts val="2450"/>
              </a:lnSpc>
              <a:buNone/>
            </a:pPr>
            <a:r>
              <a:rPr lang="en-US" sz="2400" b="1" dirty="0">
                <a:solidFill>
                  <a:srgbClr val="384653"/>
                </a:solidFill>
                <a:latin typeface="Barlow Bold" pitchFamily="34" charset="0"/>
                <a:ea typeface="Barlow Bold" pitchFamily="34" charset="-122"/>
                <a:cs typeface="Barlow Bold" pitchFamily="34" charset="-120"/>
              </a:rPr>
              <a:t>Активна участь у суспільстві</a:t>
            </a:r>
            <a:endParaRPr lang="en-US" sz="2400" dirty="0"/>
          </a:p>
        </p:txBody>
      </p:sp>
      <p:sp>
        <p:nvSpPr>
          <p:cNvPr id="19" name="Text 13"/>
          <p:cNvSpPr/>
          <p:nvPr/>
        </p:nvSpPr>
        <p:spPr>
          <a:xfrm>
            <a:off x="7325797" y="6775133"/>
            <a:ext cx="6635710" cy="917258"/>
          </a:xfrm>
          <a:prstGeom prst="rect">
            <a:avLst/>
          </a:prstGeom>
          <a:noFill/>
          <a:ln/>
        </p:spPr>
        <p:txBody>
          <a:bodyPr wrap="square" lIns="0" tIns="0" rIns="0" bIns="0" rtlCol="0" anchor="t"/>
          <a:lstStyle/>
          <a:p>
            <a:pPr marL="0" indent="0" algn="just">
              <a:lnSpc>
                <a:spcPts val="2400"/>
              </a:lnSpc>
              <a:buNone/>
            </a:pPr>
            <a:r>
              <a:rPr lang="en-US" b="1" dirty="0">
                <a:solidFill>
                  <a:srgbClr val="384653"/>
                </a:solidFill>
                <a:latin typeface="Montserrat" pitchFamily="34" charset="0"/>
                <a:ea typeface="Montserrat" pitchFamily="34" charset="-122"/>
                <a:cs typeface="Montserrat" pitchFamily="34" charset="-120"/>
              </a:rPr>
              <a:t>Важливо забезпечити успішність дітей як у освітньому середовищі, так і в подальшому житті — як активні, повноцінні його учасники.</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68866" y="692110"/>
            <a:ext cx="7779068" cy="1282779"/>
          </a:xfrm>
          <a:prstGeom prst="rect">
            <a:avLst/>
          </a:prstGeom>
          <a:noFill/>
          <a:ln/>
        </p:spPr>
        <p:txBody>
          <a:bodyPr wrap="square" lIns="0" tIns="0" rIns="0" bIns="0" rtlCol="0" anchor="t"/>
          <a:lstStyle/>
          <a:p>
            <a:pPr marL="0" indent="0" algn="ctr">
              <a:lnSpc>
                <a:spcPts val="5050"/>
              </a:lnSpc>
              <a:buNone/>
            </a:pPr>
            <a:r>
              <a:rPr lang="en-US" sz="4800" b="1" dirty="0">
                <a:solidFill>
                  <a:srgbClr val="2E3C4E"/>
                </a:solidFill>
                <a:latin typeface="Barlow Bold" pitchFamily="34" charset="0"/>
                <a:ea typeface="Barlow Bold" pitchFamily="34" charset="-122"/>
                <a:cs typeface="Barlow Bold" pitchFamily="34" charset="-120"/>
              </a:rPr>
              <a:t>Державна стратегія спеціальної освіти</a:t>
            </a:r>
            <a:endParaRPr lang="en-US" sz="4800" dirty="0"/>
          </a:p>
        </p:txBody>
      </p:sp>
      <p:sp>
        <p:nvSpPr>
          <p:cNvPr id="4" name="Shape 1"/>
          <p:cNvSpPr/>
          <p:nvPr/>
        </p:nvSpPr>
        <p:spPr>
          <a:xfrm>
            <a:off x="6168866" y="2267307"/>
            <a:ext cx="194905" cy="1451253"/>
          </a:xfrm>
          <a:prstGeom prst="roundRect">
            <a:avLst>
              <a:gd name="adj" fmla="val 150070"/>
            </a:avLst>
          </a:prstGeom>
          <a:solidFill>
            <a:srgbClr val="D4E9F7"/>
          </a:solidFill>
          <a:ln w="7620">
            <a:solidFill>
              <a:srgbClr val="BACFDD"/>
            </a:solidFill>
            <a:prstDash val="solid"/>
          </a:ln>
        </p:spPr>
      </p:sp>
      <p:sp>
        <p:nvSpPr>
          <p:cNvPr id="5" name="Text 2"/>
          <p:cNvSpPr/>
          <p:nvPr/>
        </p:nvSpPr>
        <p:spPr>
          <a:xfrm>
            <a:off x="6558677" y="2462213"/>
            <a:ext cx="5029200" cy="320635"/>
          </a:xfrm>
          <a:prstGeom prst="rect">
            <a:avLst/>
          </a:prstGeom>
          <a:noFill/>
          <a:ln/>
        </p:spPr>
        <p:txBody>
          <a:bodyPr wrap="none" lIns="0" tIns="0" rIns="0" bIns="0" rtlCol="0" anchor="t"/>
          <a:lstStyle/>
          <a:p>
            <a:pPr marL="0" indent="0" algn="l">
              <a:lnSpc>
                <a:spcPts val="2500"/>
              </a:lnSpc>
              <a:buNone/>
            </a:pPr>
            <a:r>
              <a:rPr lang="en-US" sz="2400" b="1" dirty="0">
                <a:solidFill>
                  <a:srgbClr val="384653"/>
                </a:solidFill>
                <a:latin typeface="Barlow Bold" pitchFamily="34" charset="0"/>
                <a:ea typeface="Barlow Bold" pitchFamily="34" charset="-122"/>
                <a:cs typeface="Barlow Bold" pitchFamily="34" charset="-120"/>
              </a:rPr>
              <a:t>Раннє виявлення порушень розвитку</a:t>
            </a:r>
            <a:endParaRPr lang="en-US" sz="2400" dirty="0"/>
          </a:p>
        </p:txBody>
      </p:sp>
      <p:sp>
        <p:nvSpPr>
          <p:cNvPr id="6" name="Text 3"/>
          <p:cNvSpPr/>
          <p:nvPr/>
        </p:nvSpPr>
        <p:spPr>
          <a:xfrm>
            <a:off x="6558677" y="2899767"/>
            <a:ext cx="7389257" cy="623887"/>
          </a:xfrm>
          <a:prstGeom prst="rect">
            <a:avLst/>
          </a:prstGeom>
          <a:noFill/>
          <a:ln/>
        </p:spPr>
        <p:txBody>
          <a:bodyPr wrap="square" lIns="0" tIns="0" rIns="0" bIns="0" rtlCol="0" anchor="t"/>
          <a:lstStyle/>
          <a:p>
            <a:pPr marL="0" indent="0" algn="l">
              <a:lnSpc>
                <a:spcPts val="2450"/>
              </a:lnSpc>
              <a:buNone/>
            </a:pPr>
            <a:r>
              <a:rPr lang="en-US" sz="2000" b="1" dirty="0">
                <a:solidFill>
                  <a:srgbClr val="384653"/>
                </a:solidFill>
                <a:latin typeface="Montserrat" pitchFamily="34" charset="0"/>
                <a:ea typeface="Montserrat" pitchFamily="34" charset="-122"/>
                <a:cs typeface="Montserrat" pitchFamily="34" charset="-120"/>
              </a:rPr>
              <a:t>Сучасна державна стратегія у сфері спеціальної освіти передбачає раннє виявлення порушень розвитку як один із важливих кроків.</a:t>
            </a:r>
            <a:endParaRPr lang="en-US" sz="2000" b="1" dirty="0"/>
          </a:p>
        </p:txBody>
      </p:sp>
      <p:sp>
        <p:nvSpPr>
          <p:cNvPr id="7" name="Shape 4"/>
          <p:cNvSpPr/>
          <p:nvPr/>
        </p:nvSpPr>
        <p:spPr>
          <a:xfrm>
            <a:off x="6461284" y="3864769"/>
            <a:ext cx="194905" cy="1451253"/>
          </a:xfrm>
          <a:prstGeom prst="roundRect">
            <a:avLst>
              <a:gd name="adj" fmla="val 150070"/>
            </a:avLst>
          </a:prstGeom>
          <a:solidFill>
            <a:srgbClr val="D4E9F7"/>
          </a:solidFill>
          <a:ln w="7620">
            <a:solidFill>
              <a:srgbClr val="BACFDD"/>
            </a:solidFill>
            <a:prstDash val="solid"/>
          </a:ln>
        </p:spPr>
      </p:sp>
      <p:sp>
        <p:nvSpPr>
          <p:cNvPr id="8" name="Text 5"/>
          <p:cNvSpPr/>
          <p:nvPr/>
        </p:nvSpPr>
        <p:spPr>
          <a:xfrm>
            <a:off x="6851094" y="4059674"/>
            <a:ext cx="6014204" cy="320635"/>
          </a:xfrm>
          <a:prstGeom prst="rect">
            <a:avLst/>
          </a:prstGeom>
          <a:noFill/>
          <a:ln/>
        </p:spPr>
        <p:txBody>
          <a:bodyPr wrap="none" lIns="0" tIns="0" rIns="0" bIns="0" rtlCol="0" anchor="t"/>
          <a:lstStyle/>
          <a:p>
            <a:pPr marL="0" indent="0" algn="l">
              <a:lnSpc>
                <a:spcPts val="2500"/>
              </a:lnSpc>
              <a:buNone/>
            </a:pPr>
            <a:r>
              <a:rPr lang="en-US" sz="2400" b="1" dirty="0">
                <a:solidFill>
                  <a:srgbClr val="384653"/>
                </a:solidFill>
                <a:latin typeface="Barlow Bold" pitchFamily="34" charset="0"/>
                <a:ea typeface="Barlow Bold" pitchFamily="34" charset="-122"/>
                <a:cs typeface="Barlow Bold" pitchFamily="34" charset="-120"/>
              </a:rPr>
              <a:t>Всебічний психолого-педагогічний супровід</a:t>
            </a:r>
            <a:endParaRPr lang="en-US" sz="2400" dirty="0"/>
          </a:p>
        </p:txBody>
      </p:sp>
      <p:sp>
        <p:nvSpPr>
          <p:cNvPr id="9" name="Text 6"/>
          <p:cNvSpPr/>
          <p:nvPr/>
        </p:nvSpPr>
        <p:spPr>
          <a:xfrm>
            <a:off x="6851094" y="4497229"/>
            <a:ext cx="7096839" cy="623887"/>
          </a:xfrm>
          <a:prstGeom prst="rect">
            <a:avLst/>
          </a:prstGeom>
          <a:noFill/>
          <a:ln/>
        </p:spPr>
        <p:txBody>
          <a:bodyPr wrap="square" lIns="0" tIns="0" rIns="0" bIns="0" rtlCol="0" anchor="t"/>
          <a:lstStyle/>
          <a:p>
            <a:pPr marL="0" indent="0" algn="just">
              <a:lnSpc>
                <a:spcPts val="2450"/>
              </a:lnSpc>
              <a:buNone/>
            </a:pPr>
            <a:r>
              <a:rPr lang="en-US" sz="2000" b="1" dirty="0">
                <a:solidFill>
                  <a:srgbClr val="384653"/>
                </a:solidFill>
                <a:latin typeface="Montserrat" pitchFamily="34" charset="0"/>
                <a:ea typeface="Montserrat" pitchFamily="34" charset="-122"/>
                <a:cs typeface="Montserrat" pitchFamily="34" charset="-120"/>
              </a:rPr>
              <a:t>Забезпечення всебічного психолого-педагогічного супроводу дитини на всіх етапах її навчання.</a:t>
            </a:r>
            <a:endParaRPr lang="en-US" sz="2000" b="1" dirty="0"/>
          </a:p>
        </p:txBody>
      </p:sp>
      <p:sp>
        <p:nvSpPr>
          <p:cNvPr id="10" name="Shape 7"/>
          <p:cNvSpPr/>
          <p:nvPr/>
        </p:nvSpPr>
        <p:spPr>
          <a:xfrm>
            <a:off x="6753820" y="5462230"/>
            <a:ext cx="194905" cy="2075140"/>
          </a:xfrm>
          <a:prstGeom prst="roundRect">
            <a:avLst>
              <a:gd name="adj" fmla="val 150070"/>
            </a:avLst>
          </a:prstGeom>
          <a:solidFill>
            <a:srgbClr val="D4E9F7"/>
          </a:solidFill>
          <a:ln w="7620">
            <a:solidFill>
              <a:srgbClr val="BACFDD"/>
            </a:solidFill>
            <a:prstDash val="solid"/>
          </a:ln>
        </p:spPr>
      </p:sp>
      <p:sp>
        <p:nvSpPr>
          <p:cNvPr id="11" name="Text 8"/>
          <p:cNvSpPr/>
          <p:nvPr/>
        </p:nvSpPr>
        <p:spPr>
          <a:xfrm>
            <a:off x="7143631" y="5657136"/>
            <a:ext cx="4072295" cy="320635"/>
          </a:xfrm>
          <a:prstGeom prst="rect">
            <a:avLst/>
          </a:prstGeom>
          <a:noFill/>
          <a:ln/>
        </p:spPr>
        <p:txBody>
          <a:bodyPr wrap="none" lIns="0" tIns="0" rIns="0" bIns="0" rtlCol="0" anchor="t"/>
          <a:lstStyle/>
          <a:p>
            <a:pPr marL="0" indent="0" algn="l">
              <a:lnSpc>
                <a:spcPts val="2500"/>
              </a:lnSpc>
              <a:buNone/>
            </a:pPr>
            <a:r>
              <a:rPr lang="en-US" sz="2400" b="1" dirty="0">
                <a:solidFill>
                  <a:srgbClr val="384653"/>
                </a:solidFill>
                <a:latin typeface="Barlow Bold" pitchFamily="34" charset="0"/>
                <a:ea typeface="Barlow Bold" pitchFamily="34" charset="-122"/>
                <a:cs typeface="Barlow Bold" pitchFamily="34" charset="-120"/>
              </a:rPr>
              <a:t>Впровадження нових підходів</a:t>
            </a:r>
            <a:endParaRPr lang="en-US" sz="2400" dirty="0"/>
          </a:p>
        </p:txBody>
      </p:sp>
      <p:sp>
        <p:nvSpPr>
          <p:cNvPr id="12" name="Text 9"/>
          <p:cNvSpPr/>
          <p:nvPr/>
        </p:nvSpPr>
        <p:spPr>
          <a:xfrm>
            <a:off x="7143631" y="6094690"/>
            <a:ext cx="6804303" cy="1247775"/>
          </a:xfrm>
          <a:prstGeom prst="rect">
            <a:avLst/>
          </a:prstGeom>
          <a:noFill/>
          <a:ln/>
        </p:spPr>
        <p:txBody>
          <a:bodyPr wrap="square" lIns="0" tIns="0" rIns="0" bIns="0" rtlCol="0" anchor="t"/>
          <a:lstStyle/>
          <a:p>
            <a:pPr marL="0" indent="0" algn="l">
              <a:lnSpc>
                <a:spcPts val="2450"/>
              </a:lnSpc>
              <a:buNone/>
            </a:pPr>
            <a:r>
              <a:rPr lang="en-US" sz="2000" b="1" dirty="0">
                <a:solidFill>
                  <a:srgbClr val="384653"/>
                </a:solidFill>
                <a:latin typeface="Montserrat" pitchFamily="34" charset="0"/>
                <a:ea typeface="Montserrat" pitchFamily="34" charset="-122"/>
                <a:cs typeface="Montserrat" pitchFamily="34" charset="-120"/>
              </a:rPr>
              <a:t>Впровадження нових підходів до організації та змісту педагогічної діяльності. Йдеться не лише про зміну методик, а й про зміну самої філософії взаємодії з дітьми, які потребують особливої уваги та підтримки.</a:t>
            </a: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02337"/>
          </a:xfrm>
          <a:prstGeom prst="rect">
            <a:avLst/>
          </a:prstGeom>
        </p:spPr>
      </p:pic>
      <p:sp>
        <p:nvSpPr>
          <p:cNvPr id="3" name="Text 0"/>
          <p:cNvSpPr/>
          <p:nvPr/>
        </p:nvSpPr>
        <p:spPr>
          <a:xfrm>
            <a:off x="667226" y="2913102"/>
            <a:ext cx="6254472" cy="627102"/>
          </a:xfrm>
          <a:prstGeom prst="rect">
            <a:avLst/>
          </a:prstGeom>
          <a:noFill/>
          <a:ln/>
        </p:spPr>
        <p:txBody>
          <a:bodyPr wrap="none" lIns="0" tIns="0" rIns="0" bIns="0" rtlCol="0" anchor="t"/>
          <a:lstStyle/>
          <a:p>
            <a:pPr marL="0" indent="0" algn="ctr">
              <a:lnSpc>
                <a:spcPts val="4900"/>
              </a:lnSpc>
              <a:buNone/>
            </a:pPr>
            <a:r>
              <a:rPr lang="en-US" sz="4400" b="1" dirty="0">
                <a:solidFill>
                  <a:srgbClr val="2E3C4E"/>
                </a:solidFill>
                <a:latin typeface="Barlow Bold" pitchFamily="34" charset="0"/>
                <a:ea typeface="Barlow Bold" pitchFamily="34" charset="-122"/>
                <a:cs typeface="Barlow Bold" pitchFamily="34" charset="-120"/>
              </a:rPr>
              <a:t>Актуальність проблеми</a:t>
            </a:r>
            <a:endParaRPr lang="en-US" sz="4400" dirty="0"/>
          </a:p>
        </p:txBody>
      </p:sp>
      <p:sp>
        <p:nvSpPr>
          <p:cNvPr id="4" name="Shape 1"/>
          <p:cNvSpPr/>
          <p:nvPr/>
        </p:nvSpPr>
        <p:spPr>
          <a:xfrm>
            <a:off x="667226" y="3826193"/>
            <a:ext cx="4304824" cy="3873460"/>
          </a:xfrm>
          <a:prstGeom prst="roundRect">
            <a:avLst>
              <a:gd name="adj" fmla="val 7384"/>
            </a:avLst>
          </a:prstGeom>
          <a:solidFill>
            <a:srgbClr val="D4E9F7"/>
          </a:solidFill>
          <a:ln w="7620">
            <a:solidFill>
              <a:srgbClr val="BACFDD"/>
            </a:solidFill>
            <a:prstDash val="solid"/>
          </a:ln>
        </p:spPr>
      </p:sp>
      <p:sp>
        <p:nvSpPr>
          <p:cNvPr id="5" name="Text 2"/>
          <p:cNvSpPr/>
          <p:nvPr/>
        </p:nvSpPr>
        <p:spPr>
          <a:xfrm>
            <a:off x="865465" y="4024432"/>
            <a:ext cx="3190756" cy="313492"/>
          </a:xfrm>
          <a:prstGeom prst="rect">
            <a:avLst/>
          </a:prstGeom>
          <a:noFill/>
          <a:ln/>
        </p:spPr>
        <p:txBody>
          <a:bodyPr wrap="none" lIns="0" tIns="0" rIns="0" bIns="0" rtlCol="0" anchor="t"/>
          <a:lstStyle/>
          <a:p>
            <a:pPr marL="0" indent="0" algn="ctr">
              <a:lnSpc>
                <a:spcPts val="2450"/>
              </a:lnSpc>
              <a:buNone/>
            </a:pPr>
            <a:r>
              <a:rPr lang="en-US" sz="2200" b="1" dirty="0">
                <a:solidFill>
                  <a:srgbClr val="384653"/>
                </a:solidFill>
                <a:latin typeface="Barlow Bold" pitchFamily="34" charset="0"/>
                <a:ea typeface="Barlow Bold" pitchFamily="34" charset="-122"/>
                <a:cs typeface="Barlow Bold" pitchFamily="34" charset="-120"/>
              </a:rPr>
              <a:t>Міжнародна статистика</a:t>
            </a:r>
            <a:endParaRPr lang="en-US" sz="2200" dirty="0"/>
          </a:p>
        </p:txBody>
      </p:sp>
      <p:sp>
        <p:nvSpPr>
          <p:cNvPr id="6" name="Text 3"/>
          <p:cNvSpPr/>
          <p:nvPr/>
        </p:nvSpPr>
        <p:spPr>
          <a:xfrm>
            <a:off x="865465" y="4452223"/>
            <a:ext cx="3908346" cy="2744272"/>
          </a:xfrm>
          <a:prstGeom prst="rect">
            <a:avLst/>
          </a:prstGeom>
          <a:noFill/>
          <a:ln/>
        </p:spPr>
        <p:txBody>
          <a:bodyPr wrap="square" lIns="0" tIns="0" rIns="0" bIns="0" rtlCol="0" anchor="t"/>
          <a:lstStyle/>
          <a:p>
            <a:pPr marL="0" indent="0" algn="ctr">
              <a:lnSpc>
                <a:spcPts val="2400"/>
              </a:lnSpc>
              <a:buNone/>
            </a:pPr>
            <a:r>
              <a:rPr lang="en-US" sz="1700" b="1" dirty="0">
                <a:solidFill>
                  <a:srgbClr val="384653"/>
                </a:solidFill>
                <a:latin typeface="Montserrat" pitchFamily="34" charset="0"/>
                <a:ea typeface="Montserrat" pitchFamily="34" charset="-122"/>
                <a:cs typeface="Montserrat" pitchFamily="34" charset="-120"/>
              </a:rPr>
              <a:t>За міжнародними даними, інтелектуальна недостатність реєструється приблизно у 2–3% живонароджених дітей. У структурі населення особи з таким діагнозом складають близько 1%. Ці цифри залишаються стабільними протягом останніх десятиліть у більшості країнах.</a:t>
            </a:r>
            <a:endParaRPr lang="en-US" sz="1700" b="1" dirty="0"/>
          </a:p>
        </p:txBody>
      </p:sp>
      <p:sp>
        <p:nvSpPr>
          <p:cNvPr id="7" name="Shape 4"/>
          <p:cNvSpPr/>
          <p:nvPr/>
        </p:nvSpPr>
        <p:spPr>
          <a:xfrm>
            <a:off x="5162669" y="3826193"/>
            <a:ext cx="4304943" cy="3873460"/>
          </a:xfrm>
          <a:prstGeom prst="roundRect">
            <a:avLst>
              <a:gd name="adj" fmla="val 7384"/>
            </a:avLst>
          </a:prstGeom>
          <a:solidFill>
            <a:srgbClr val="D4E9F7"/>
          </a:solidFill>
          <a:ln w="7620">
            <a:solidFill>
              <a:srgbClr val="BACFDD"/>
            </a:solidFill>
            <a:prstDash val="solid"/>
          </a:ln>
        </p:spPr>
      </p:sp>
      <p:sp>
        <p:nvSpPr>
          <p:cNvPr id="8" name="Text 5"/>
          <p:cNvSpPr/>
          <p:nvPr/>
        </p:nvSpPr>
        <p:spPr>
          <a:xfrm>
            <a:off x="5360908" y="4024432"/>
            <a:ext cx="2508766" cy="313492"/>
          </a:xfrm>
          <a:prstGeom prst="rect">
            <a:avLst/>
          </a:prstGeom>
          <a:noFill/>
          <a:ln/>
        </p:spPr>
        <p:txBody>
          <a:bodyPr wrap="none" lIns="0" tIns="0" rIns="0" bIns="0" rtlCol="0" anchor="t"/>
          <a:lstStyle/>
          <a:p>
            <a:pPr marL="0" indent="0" algn="l">
              <a:lnSpc>
                <a:spcPts val="2450"/>
              </a:lnSpc>
              <a:buNone/>
            </a:pPr>
            <a:r>
              <a:rPr lang="en-US" sz="2200" b="1" dirty="0">
                <a:solidFill>
                  <a:srgbClr val="384653"/>
                </a:solidFill>
                <a:latin typeface="Barlow Bold" pitchFamily="34" charset="0"/>
                <a:ea typeface="Barlow Bold" pitchFamily="34" charset="-122"/>
                <a:cs typeface="Barlow Bold" pitchFamily="34" charset="-120"/>
              </a:rPr>
              <a:t>Ситуація в Україні</a:t>
            </a:r>
            <a:endParaRPr lang="en-US" sz="2200" dirty="0"/>
          </a:p>
        </p:txBody>
      </p:sp>
      <p:sp>
        <p:nvSpPr>
          <p:cNvPr id="9" name="Text 6"/>
          <p:cNvSpPr/>
          <p:nvPr/>
        </p:nvSpPr>
        <p:spPr>
          <a:xfrm>
            <a:off x="5360908" y="4452223"/>
            <a:ext cx="3908465" cy="3049191"/>
          </a:xfrm>
          <a:prstGeom prst="rect">
            <a:avLst/>
          </a:prstGeom>
          <a:noFill/>
          <a:ln/>
        </p:spPr>
        <p:txBody>
          <a:bodyPr wrap="square" lIns="0" tIns="0" rIns="0" bIns="0" rtlCol="0" anchor="t"/>
          <a:lstStyle/>
          <a:p>
            <a:pPr marL="0" indent="0" algn="ctr">
              <a:lnSpc>
                <a:spcPts val="2400"/>
              </a:lnSpc>
              <a:buNone/>
            </a:pPr>
            <a:r>
              <a:rPr lang="en-US" sz="1600" b="1" dirty="0">
                <a:solidFill>
                  <a:srgbClr val="384653"/>
                </a:solidFill>
                <a:latin typeface="Montserrat" pitchFamily="34" charset="0"/>
                <a:ea typeface="Montserrat" pitchFamily="34" charset="-122"/>
                <a:cs typeface="Montserrat" pitchFamily="34" charset="-120"/>
              </a:rPr>
              <a:t>Проте в Україні спостерігається тривожна динаміка. Згідно з офіційною статистикою Міністерства охорони здоров'я України та відомостями з системи спеціального освіти, у період із 2000 по 2025 рік кількість дітей з інтелектуальною недостатністю, які потребують спеціального або інклюзивного навчання, зросла більш ніж на 6%.</a:t>
            </a:r>
            <a:endParaRPr lang="en-US" sz="1600" b="1" dirty="0"/>
          </a:p>
        </p:txBody>
      </p:sp>
      <p:sp>
        <p:nvSpPr>
          <p:cNvPr id="10" name="Shape 7"/>
          <p:cNvSpPr/>
          <p:nvPr/>
        </p:nvSpPr>
        <p:spPr>
          <a:xfrm>
            <a:off x="9658231" y="3826193"/>
            <a:ext cx="4304824" cy="3873460"/>
          </a:xfrm>
          <a:prstGeom prst="roundRect">
            <a:avLst>
              <a:gd name="adj" fmla="val 7384"/>
            </a:avLst>
          </a:prstGeom>
          <a:solidFill>
            <a:srgbClr val="D4E9F7"/>
          </a:solidFill>
          <a:ln w="7620">
            <a:solidFill>
              <a:srgbClr val="BACFDD"/>
            </a:solidFill>
            <a:prstDash val="solid"/>
          </a:ln>
        </p:spPr>
      </p:sp>
      <p:sp>
        <p:nvSpPr>
          <p:cNvPr id="11" name="Text 8"/>
          <p:cNvSpPr/>
          <p:nvPr/>
        </p:nvSpPr>
        <p:spPr>
          <a:xfrm>
            <a:off x="9856470" y="4024432"/>
            <a:ext cx="3908346" cy="626983"/>
          </a:xfrm>
          <a:prstGeom prst="rect">
            <a:avLst/>
          </a:prstGeom>
          <a:noFill/>
          <a:ln/>
        </p:spPr>
        <p:txBody>
          <a:bodyPr wrap="square" lIns="0" tIns="0" rIns="0" bIns="0" rtlCol="0" anchor="t"/>
          <a:lstStyle/>
          <a:p>
            <a:pPr marL="0" indent="0" algn="ctr">
              <a:lnSpc>
                <a:spcPts val="2450"/>
              </a:lnSpc>
              <a:buNone/>
            </a:pPr>
            <a:r>
              <a:rPr lang="en-US" sz="2200" b="1" dirty="0">
                <a:solidFill>
                  <a:srgbClr val="384653"/>
                </a:solidFill>
                <a:latin typeface="Barlow Bold" pitchFamily="34" charset="0"/>
                <a:ea typeface="Barlow Bold" pitchFamily="34" charset="-122"/>
                <a:cs typeface="Barlow Bold" pitchFamily="34" charset="-120"/>
              </a:rPr>
              <a:t>Необхідність розвитку підтримки</a:t>
            </a:r>
            <a:endParaRPr lang="en-US" sz="2200" dirty="0"/>
          </a:p>
        </p:txBody>
      </p:sp>
      <p:sp>
        <p:nvSpPr>
          <p:cNvPr id="12" name="Text 9"/>
          <p:cNvSpPr/>
          <p:nvPr/>
        </p:nvSpPr>
        <p:spPr>
          <a:xfrm>
            <a:off x="9856470" y="4765715"/>
            <a:ext cx="3908346" cy="2439352"/>
          </a:xfrm>
          <a:prstGeom prst="rect">
            <a:avLst/>
          </a:prstGeom>
          <a:noFill/>
          <a:ln/>
        </p:spPr>
        <p:txBody>
          <a:bodyPr wrap="square" lIns="0" tIns="0" rIns="0" bIns="0" rtlCol="0" anchor="t"/>
          <a:lstStyle/>
          <a:p>
            <a:pPr marL="0" indent="0" algn="ctr">
              <a:lnSpc>
                <a:spcPts val="2400"/>
              </a:lnSpc>
              <a:buNone/>
            </a:pPr>
            <a:r>
              <a:rPr lang="en-US" sz="1700" b="1" dirty="0">
                <a:solidFill>
                  <a:srgbClr val="384653"/>
                </a:solidFill>
                <a:latin typeface="Montserrat" pitchFamily="34" charset="0"/>
                <a:ea typeface="Montserrat" pitchFamily="34" charset="-122"/>
                <a:cs typeface="Montserrat" pitchFamily="34" charset="-120"/>
              </a:rPr>
              <a:t>Сьогодні хотіла б звернути вашу увагу на актуальну проблему, що стосується зростання кількості дітей з інтелектуальною недостатністю та необхідності розвитку системи спеціальної та інклюзивної освіти в Україні, зокрема — логопедичної підтримки.</a:t>
            </a:r>
            <a:endParaRPr lang="en-US" sz="17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08422" y="556617"/>
            <a:ext cx="9482733" cy="665798"/>
          </a:xfrm>
          <a:prstGeom prst="rect">
            <a:avLst/>
          </a:prstGeom>
          <a:noFill/>
          <a:ln/>
        </p:spPr>
        <p:txBody>
          <a:bodyPr wrap="none" lIns="0" tIns="0" rIns="0" bIns="0" rtlCol="0" anchor="t"/>
          <a:lstStyle/>
          <a:p>
            <a:pPr marL="0" indent="0" algn="ctr">
              <a:lnSpc>
                <a:spcPts val="5200"/>
              </a:lnSpc>
              <a:buNone/>
            </a:pPr>
            <a:r>
              <a:rPr lang="en-US" sz="4800" b="1" dirty="0">
                <a:solidFill>
                  <a:srgbClr val="2E3C4E"/>
                </a:solidFill>
                <a:latin typeface="Barlow Bold" pitchFamily="34" charset="0"/>
                <a:ea typeface="Barlow Bold" pitchFamily="34" charset="-122"/>
                <a:cs typeface="Barlow Bold" pitchFamily="34" charset="-120"/>
              </a:rPr>
              <a:t>Потреба в логопедичній допомозі</a:t>
            </a:r>
            <a:endParaRPr lang="en-US" sz="4800" dirty="0"/>
          </a:p>
        </p:txBody>
      </p:sp>
      <p:pic>
        <p:nvPicPr>
          <p:cNvPr id="3" name="Image 0" descr="preencoded.png"/>
          <p:cNvPicPr>
            <a:picLocks noChangeAspect="1"/>
          </p:cNvPicPr>
          <p:nvPr/>
        </p:nvPicPr>
        <p:blipFill>
          <a:blip r:embed="rId3"/>
          <a:stretch>
            <a:fillRect/>
          </a:stretch>
        </p:blipFill>
        <p:spPr>
          <a:xfrm>
            <a:off x="2921675" y="1627227"/>
            <a:ext cx="2180153" cy="1183005"/>
          </a:xfrm>
          <a:prstGeom prst="rect">
            <a:avLst/>
          </a:prstGeom>
        </p:spPr>
      </p:pic>
      <p:pic>
        <p:nvPicPr>
          <p:cNvPr id="4" name="Image 1" descr="preencoded.png"/>
          <p:cNvPicPr>
            <a:picLocks noChangeAspect="1"/>
          </p:cNvPicPr>
          <p:nvPr/>
        </p:nvPicPr>
        <p:blipFill>
          <a:blip r:embed="rId4"/>
          <a:stretch>
            <a:fillRect/>
          </a:stretch>
        </p:blipFill>
        <p:spPr>
          <a:xfrm>
            <a:off x="3869412" y="2187893"/>
            <a:ext cx="284559" cy="355759"/>
          </a:xfrm>
          <a:prstGeom prst="rect">
            <a:avLst/>
          </a:prstGeom>
        </p:spPr>
      </p:pic>
      <p:sp>
        <p:nvSpPr>
          <p:cNvPr id="5" name="Text 1"/>
          <p:cNvSpPr/>
          <p:nvPr/>
        </p:nvSpPr>
        <p:spPr>
          <a:xfrm>
            <a:off x="5304234" y="1829633"/>
            <a:ext cx="3226713" cy="332899"/>
          </a:xfrm>
          <a:prstGeom prst="rect">
            <a:avLst/>
          </a:prstGeom>
          <a:noFill/>
          <a:ln/>
        </p:spPr>
        <p:txBody>
          <a:bodyPr wrap="none" lIns="0" tIns="0" rIns="0" bIns="0" rtlCol="0" anchor="t"/>
          <a:lstStyle/>
          <a:p>
            <a:pPr marL="0" indent="0" algn="l">
              <a:lnSpc>
                <a:spcPts val="2600"/>
              </a:lnSpc>
              <a:buNone/>
            </a:pPr>
            <a:r>
              <a:rPr lang="en-US" sz="2800" b="1" dirty="0">
                <a:solidFill>
                  <a:srgbClr val="384653"/>
                </a:solidFill>
                <a:latin typeface="Barlow Bold" pitchFamily="34" charset="0"/>
                <a:ea typeface="Barlow Bold" pitchFamily="34" charset="-122"/>
                <a:cs typeface="Barlow Bold" pitchFamily="34" charset="-120"/>
              </a:rPr>
              <a:t>Формування мовлення</a:t>
            </a:r>
            <a:endParaRPr lang="en-US" sz="2800" dirty="0"/>
          </a:p>
        </p:txBody>
      </p:sp>
      <p:sp>
        <p:nvSpPr>
          <p:cNvPr id="6" name="Text 2"/>
          <p:cNvSpPr/>
          <p:nvPr/>
        </p:nvSpPr>
        <p:spPr>
          <a:xfrm>
            <a:off x="5304234" y="2283976"/>
            <a:ext cx="4297442" cy="323850"/>
          </a:xfrm>
          <a:prstGeom prst="rect">
            <a:avLst/>
          </a:prstGeom>
          <a:noFill/>
          <a:ln/>
        </p:spPr>
        <p:txBody>
          <a:bodyPr wrap="none" lIns="0" tIns="0" rIns="0" bIns="0" rtlCol="0" anchor="t"/>
          <a:lstStyle/>
          <a:p>
            <a:pPr marL="0" indent="0" algn="l">
              <a:lnSpc>
                <a:spcPts val="2550"/>
              </a:lnSpc>
              <a:buNone/>
            </a:pPr>
            <a:r>
              <a:rPr lang="en-US" sz="2000" b="1" dirty="0">
                <a:solidFill>
                  <a:srgbClr val="384653"/>
                </a:solidFill>
                <a:latin typeface="Montserrat" pitchFamily="34" charset="0"/>
                <a:ea typeface="Montserrat" pitchFamily="34" charset="-122"/>
                <a:cs typeface="Montserrat" pitchFamily="34" charset="-120"/>
              </a:rPr>
              <a:t>Критично важливе для розвитку дитини</a:t>
            </a:r>
            <a:endParaRPr lang="en-US" sz="2000" b="1" dirty="0"/>
          </a:p>
        </p:txBody>
      </p:sp>
      <p:sp>
        <p:nvSpPr>
          <p:cNvPr id="7" name="Shape 3"/>
          <p:cNvSpPr/>
          <p:nvPr/>
        </p:nvSpPr>
        <p:spPr>
          <a:xfrm>
            <a:off x="5152430" y="2825948"/>
            <a:ext cx="8718947" cy="11430"/>
          </a:xfrm>
          <a:prstGeom prst="roundRect">
            <a:avLst>
              <a:gd name="adj" fmla="val 2656400"/>
            </a:avLst>
          </a:prstGeom>
          <a:solidFill>
            <a:srgbClr val="BACFDD"/>
          </a:solidFill>
          <a:ln/>
        </p:spPr>
      </p:sp>
      <p:pic>
        <p:nvPicPr>
          <p:cNvPr id="8" name="Image 2" descr="preencoded.png"/>
          <p:cNvPicPr>
            <a:picLocks noChangeAspect="1"/>
          </p:cNvPicPr>
          <p:nvPr/>
        </p:nvPicPr>
        <p:blipFill>
          <a:blip r:embed="rId5"/>
          <a:stretch>
            <a:fillRect/>
          </a:stretch>
        </p:blipFill>
        <p:spPr>
          <a:xfrm>
            <a:off x="1831538" y="2860834"/>
            <a:ext cx="4360426" cy="1183005"/>
          </a:xfrm>
          <a:prstGeom prst="rect">
            <a:avLst/>
          </a:prstGeom>
        </p:spPr>
      </p:pic>
      <p:pic>
        <p:nvPicPr>
          <p:cNvPr id="9" name="Image 3" descr="preencoded.png"/>
          <p:cNvPicPr>
            <a:picLocks noChangeAspect="1"/>
          </p:cNvPicPr>
          <p:nvPr/>
        </p:nvPicPr>
        <p:blipFill>
          <a:blip r:embed="rId6"/>
          <a:stretch>
            <a:fillRect/>
          </a:stretch>
        </p:blipFill>
        <p:spPr>
          <a:xfrm>
            <a:off x="3869412" y="3274457"/>
            <a:ext cx="284559" cy="355759"/>
          </a:xfrm>
          <a:prstGeom prst="rect">
            <a:avLst/>
          </a:prstGeom>
        </p:spPr>
      </p:pic>
      <p:sp>
        <p:nvSpPr>
          <p:cNvPr id="10" name="Text 4"/>
          <p:cNvSpPr/>
          <p:nvPr/>
        </p:nvSpPr>
        <p:spPr>
          <a:xfrm>
            <a:off x="6394371" y="3063240"/>
            <a:ext cx="4418290" cy="332899"/>
          </a:xfrm>
          <a:prstGeom prst="rect">
            <a:avLst/>
          </a:prstGeom>
          <a:noFill/>
          <a:ln/>
        </p:spPr>
        <p:txBody>
          <a:bodyPr wrap="none" lIns="0" tIns="0" rIns="0" bIns="0" rtlCol="0" anchor="t"/>
          <a:lstStyle/>
          <a:p>
            <a:pPr marL="0" indent="0" algn="l">
              <a:lnSpc>
                <a:spcPts val="2600"/>
              </a:lnSpc>
              <a:buNone/>
            </a:pPr>
            <a:r>
              <a:rPr lang="en-US" sz="2800" b="1" dirty="0">
                <a:solidFill>
                  <a:srgbClr val="384653"/>
                </a:solidFill>
                <a:latin typeface="Barlow Bold" pitchFamily="34" charset="0"/>
                <a:ea typeface="Barlow Bold" pitchFamily="34" charset="-122"/>
                <a:cs typeface="Barlow Bold" pitchFamily="34" charset="-120"/>
              </a:rPr>
              <a:t>Комунікативна компетентність</a:t>
            </a:r>
            <a:endParaRPr lang="en-US" sz="2800" dirty="0"/>
          </a:p>
        </p:txBody>
      </p:sp>
      <p:sp>
        <p:nvSpPr>
          <p:cNvPr id="11" name="Text 5"/>
          <p:cNvSpPr/>
          <p:nvPr/>
        </p:nvSpPr>
        <p:spPr>
          <a:xfrm>
            <a:off x="6394371" y="3517583"/>
            <a:ext cx="4418290" cy="323850"/>
          </a:xfrm>
          <a:prstGeom prst="rect">
            <a:avLst/>
          </a:prstGeom>
          <a:noFill/>
          <a:ln/>
        </p:spPr>
        <p:txBody>
          <a:bodyPr wrap="none" lIns="0" tIns="0" rIns="0" bIns="0" rtlCol="0" anchor="t"/>
          <a:lstStyle/>
          <a:p>
            <a:pPr marL="0" indent="0" algn="l">
              <a:lnSpc>
                <a:spcPts val="2550"/>
              </a:lnSpc>
              <a:buNone/>
            </a:pPr>
            <a:r>
              <a:rPr lang="en-US" sz="2000" b="1" dirty="0">
                <a:solidFill>
                  <a:srgbClr val="384653"/>
                </a:solidFill>
                <a:latin typeface="Montserrat" pitchFamily="34" charset="0"/>
                <a:ea typeface="Montserrat" pitchFamily="34" charset="-122"/>
                <a:cs typeface="Montserrat" pitchFamily="34" charset="-120"/>
              </a:rPr>
              <a:t>Основа соціальної взаємодії</a:t>
            </a:r>
            <a:endParaRPr lang="en-US" sz="2000" b="1" dirty="0"/>
          </a:p>
        </p:txBody>
      </p:sp>
      <p:sp>
        <p:nvSpPr>
          <p:cNvPr id="12" name="Shape 6"/>
          <p:cNvSpPr/>
          <p:nvPr/>
        </p:nvSpPr>
        <p:spPr>
          <a:xfrm>
            <a:off x="6242566" y="4059555"/>
            <a:ext cx="7628811" cy="11430"/>
          </a:xfrm>
          <a:prstGeom prst="roundRect">
            <a:avLst>
              <a:gd name="adj" fmla="val 2656400"/>
            </a:avLst>
          </a:prstGeom>
          <a:solidFill>
            <a:srgbClr val="BACFDD"/>
          </a:solidFill>
          <a:ln/>
        </p:spPr>
      </p:sp>
      <p:pic>
        <p:nvPicPr>
          <p:cNvPr id="13" name="Image 4" descr="preencoded.png"/>
          <p:cNvPicPr>
            <a:picLocks noChangeAspect="1"/>
          </p:cNvPicPr>
          <p:nvPr/>
        </p:nvPicPr>
        <p:blipFill>
          <a:blip r:embed="rId7"/>
          <a:stretch>
            <a:fillRect/>
          </a:stretch>
        </p:blipFill>
        <p:spPr>
          <a:xfrm>
            <a:off x="741402" y="4094440"/>
            <a:ext cx="6540698" cy="1183005"/>
          </a:xfrm>
          <a:prstGeom prst="rect">
            <a:avLst/>
          </a:prstGeom>
        </p:spPr>
      </p:pic>
      <p:pic>
        <p:nvPicPr>
          <p:cNvPr id="14" name="Image 5" descr="preencoded.png"/>
          <p:cNvPicPr>
            <a:picLocks noChangeAspect="1"/>
          </p:cNvPicPr>
          <p:nvPr/>
        </p:nvPicPr>
        <p:blipFill>
          <a:blip r:embed="rId8"/>
          <a:stretch>
            <a:fillRect/>
          </a:stretch>
        </p:blipFill>
        <p:spPr>
          <a:xfrm>
            <a:off x="3869412" y="4508063"/>
            <a:ext cx="284559" cy="355759"/>
          </a:xfrm>
          <a:prstGeom prst="rect">
            <a:avLst/>
          </a:prstGeom>
        </p:spPr>
      </p:pic>
      <p:sp>
        <p:nvSpPr>
          <p:cNvPr id="15" name="Text 7"/>
          <p:cNvSpPr/>
          <p:nvPr/>
        </p:nvSpPr>
        <p:spPr>
          <a:xfrm>
            <a:off x="7484507" y="4296847"/>
            <a:ext cx="3057525" cy="332899"/>
          </a:xfrm>
          <a:prstGeom prst="rect">
            <a:avLst/>
          </a:prstGeom>
          <a:noFill/>
          <a:ln/>
        </p:spPr>
        <p:txBody>
          <a:bodyPr wrap="none" lIns="0" tIns="0" rIns="0" bIns="0" rtlCol="0" anchor="t"/>
          <a:lstStyle/>
          <a:p>
            <a:pPr marL="0" indent="0" algn="l">
              <a:lnSpc>
                <a:spcPts val="2600"/>
              </a:lnSpc>
              <a:buNone/>
            </a:pPr>
            <a:r>
              <a:rPr lang="en-US" sz="2800" b="1" dirty="0">
                <a:solidFill>
                  <a:srgbClr val="384653"/>
                </a:solidFill>
                <a:latin typeface="Barlow Bold" pitchFamily="34" charset="0"/>
                <a:ea typeface="Barlow Bold" pitchFamily="34" charset="-122"/>
                <a:cs typeface="Barlow Bold" pitchFamily="34" charset="-120"/>
              </a:rPr>
              <a:t>Загальна соціалізація</a:t>
            </a:r>
            <a:endParaRPr lang="en-US" sz="2800" dirty="0"/>
          </a:p>
        </p:txBody>
      </p:sp>
      <p:sp>
        <p:nvSpPr>
          <p:cNvPr id="16" name="Text 8"/>
          <p:cNvSpPr/>
          <p:nvPr/>
        </p:nvSpPr>
        <p:spPr>
          <a:xfrm>
            <a:off x="7484507" y="4751189"/>
            <a:ext cx="3057525" cy="323850"/>
          </a:xfrm>
          <a:prstGeom prst="rect">
            <a:avLst/>
          </a:prstGeom>
          <a:noFill/>
          <a:ln/>
        </p:spPr>
        <p:txBody>
          <a:bodyPr wrap="none" lIns="0" tIns="0" rIns="0" bIns="0" rtlCol="0" anchor="t"/>
          <a:lstStyle/>
          <a:p>
            <a:pPr marL="0" indent="0" algn="l">
              <a:lnSpc>
                <a:spcPts val="2550"/>
              </a:lnSpc>
              <a:buNone/>
            </a:pPr>
            <a:r>
              <a:rPr lang="en-US" sz="2000" b="1" dirty="0">
                <a:solidFill>
                  <a:srgbClr val="384653"/>
                </a:solidFill>
                <a:latin typeface="Montserrat" pitchFamily="34" charset="0"/>
                <a:ea typeface="Montserrat" pitchFamily="34" charset="-122"/>
                <a:cs typeface="Montserrat" pitchFamily="34" charset="-120"/>
              </a:rPr>
              <a:t>Інтеграція в суспільство</a:t>
            </a:r>
            <a:endParaRPr lang="en-US" sz="2000" b="1" dirty="0"/>
          </a:p>
        </p:txBody>
      </p:sp>
      <p:sp>
        <p:nvSpPr>
          <p:cNvPr id="17" name="Text 9"/>
          <p:cNvSpPr/>
          <p:nvPr/>
        </p:nvSpPr>
        <p:spPr>
          <a:xfrm>
            <a:off x="708422" y="5505093"/>
            <a:ext cx="13213556" cy="971550"/>
          </a:xfrm>
          <a:prstGeom prst="rect">
            <a:avLst/>
          </a:prstGeom>
          <a:noFill/>
          <a:ln/>
        </p:spPr>
        <p:txBody>
          <a:bodyPr wrap="square" lIns="0" tIns="0" rIns="0" bIns="0" rtlCol="0" anchor="t"/>
          <a:lstStyle/>
          <a:p>
            <a:pPr marL="0" indent="0" algn="just">
              <a:lnSpc>
                <a:spcPts val="2550"/>
              </a:lnSpc>
              <a:buNone/>
            </a:pPr>
            <a:r>
              <a:rPr lang="en-US" b="1" dirty="0">
                <a:solidFill>
                  <a:srgbClr val="384653"/>
                </a:solidFill>
                <a:latin typeface="Montserrat" pitchFamily="34" charset="0"/>
                <a:ea typeface="Montserrat" pitchFamily="34" charset="-122"/>
                <a:cs typeface="Montserrat" pitchFamily="34" charset="-120"/>
              </a:rPr>
              <a:t>Це суттєве зростання зумовлює нагальну потребу у розширенні та удосконаленні системи підтримки таких дітей. Насамперед йдеться про розвиток логопедичної допомоги, що є критично важливою для формування мовлення, комунікативної компетентності та загальної соціалізації дитини.</a:t>
            </a:r>
            <a:endParaRPr lang="en-US" b="1" dirty="0"/>
          </a:p>
        </p:txBody>
      </p:sp>
      <p:sp>
        <p:nvSpPr>
          <p:cNvPr id="18" name="Text 10"/>
          <p:cNvSpPr/>
          <p:nvPr/>
        </p:nvSpPr>
        <p:spPr>
          <a:xfrm>
            <a:off x="708422" y="6704290"/>
            <a:ext cx="13213556" cy="971550"/>
          </a:xfrm>
          <a:prstGeom prst="rect">
            <a:avLst/>
          </a:prstGeom>
          <a:noFill/>
          <a:ln/>
        </p:spPr>
        <p:txBody>
          <a:bodyPr wrap="square" lIns="0" tIns="0" rIns="0" bIns="0" rtlCol="0" anchor="t"/>
          <a:lstStyle/>
          <a:p>
            <a:pPr marL="0" indent="0" algn="just">
              <a:lnSpc>
                <a:spcPts val="2550"/>
              </a:lnSpc>
              <a:buNone/>
            </a:pPr>
            <a:r>
              <a:rPr lang="en-US" b="1" dirty="0">
                <a:solidFill>
                  <a:srgbClr val="384653"/>
                </a:solidFill>
                <a:latin typeface="Montserrat" pitchFamily="34" charset="0"/>
                <a:ea typeface="Montserrat" pitchFamily="34" charset="-122"/>
                <a:cs typeface="Montserrat" pitchFamily="34" charset="-120"/>
              </a:rPr>
              <a:t>Ми повинні враховувати цей виклик у процесі освітнього планування, кадрової підготовки фахівців, модернізації програм та інфраструктури. Забезпечення якісної логопедичної підтримки має стати невід'ємною частиною міждисциплінарного підходу до супроводження дітей з інтелектуальною недостатністю.</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639604"/>
            <a:ext cx="12061269" cy="712708"/>
          </a:xfrm>
          <a:prstGeom prst="rect">
            <a:avLst/>
          </a:prstGeom>
          <a:noFill/>
          <a:ln/>
        </p:spPr>
        <p:txBody>
          <a:bodyPr wrap="none" lIns="0" tIns="0" rIns="0" bIns="0" rtlCol="0" anchor="t"/>
          <a:lstStyle/>
          <a:p>
            <a:pPr marL="0" indent="0" algn="ctr">
              <a:lnSpc>
                <a:spcPts val="5600"/>
              </a:lnSpc>
              <a:buNone/>
            </a:pPr>
            <a:r>
              <a:rPr lang="en-US" sz="4800" b="1" dirty="0">
                <a:solidFill>
                  <a:srgbClr val="2E3C4E"/>
                </a:solidFill>
                <a:latin typeface="Barlow Bold" pitchFamily="34" charset="0"/>
                <a:ea typeface="Barlow Bold" pitchFamily="34" charset="-122"/>
                <a:cs typeface="Barlow Bold" pitchFamily="34" charset="-120"/>
              </a:rPr>
              <a:t>Особливості інтелектуальних порушень</a:t>
            </a:r>
            <a:endParaRPr lang="en-US" sz="4800" dirty="0"/>
          </a:p>
        </p:txBody>
      </p:sp>
      <p:sp>
        <p:nvSpPr>
          <p:cNvPr id="3" name="Text 1"/>
          <p:cNvSpPr/>
          <p:nvPr/>
        </p:nvSpPr>
        <p:spPr>
          <a:xfrm>
            <a:off x="2268379" y="1958935"/>
            <a:ext cx="2885956" cy="356235"/>
          </a:xfrm>
          <a:prstGeom prst="rect">
            <a:avLst/>
          </a:prstGeom>
          <a:noFill/>
          <a:ln/>
        </p:spPr>
        <p:txBody>
          <a:bodyPr wrap="none" lIns="0" tIns="0" rIns="0" bIns="0" rtlCol="0" anchor="t"/>
          <a:lstStyle/>
          <a:p>
            <a:pPr marL="0" indent="0" algn="r">
              <a:lnSpc>
                <a:spcPts val="2800"/>
              </a:lnSpc>
              <a:buNone/>
            </a:pPr>
            <a:r>
              <a:rPr lang="en-US" sz="2800" b="1" dirty="0">
                <a:solidFill>
                  <a:srgbClr val="384653"/>
                </a:solidFill>
                <a:latin typeface="Barlow Bold" pitchFamily="34" charset="0"/>
                <a:ea typeface="Barlow Bold" pitchFamily="34" charset="-122"/>
                <a:cs typeface="Barlow Bold" pitchFamily="34" charset="-120"/>
              </a:rPr>
              <a:t>Органічна природа</a:t>
            </a:r>
            <a:endParaRPr lang="en-US" sz="2800" dirty="0"/>
          </a:p>
        </p:txBody>
      </p:sp>
      <p:sp>
        <p:nvSpPr>
          <p:cNvPr id="4" name="Text 2"/>
          <p:cNvSpPr/>
          <p:nvPr/>
        </p:nvSpPr>
        <p:spPr>
          <a:xfrm>
            <a:off x="758309" y="2445068"/>
            <a:ext cx="4396026" cy="1733550"/>
          </a:xfrm>
          <a:prstGeom prst="rect">
            <a:avLst/>
          </a:prstGeom>
          <a:noFill/>
          <a:ln/>
        </p:spPr>
        <p:txBody>
          <a:bodyPr wrap="square" lIns="0" tIns="0" rIns="0" bIns="0" rtlCol="0" anchor="t"/>
          <a:lstStyle/>
          <a:p>
            <a:pPr marL="0" indent="0" algn="r">
              <a:lnSpc>
                <a:spcPts val="2700"/>
              </a:lnSpc>
              <a:buNone/>
            </a:pPr>
            <a:r>
              <a:rPr lang="en-US" b="1" dirty="0">
                <a:solidFill>
                  <a:srgbClr val="384653"/>
                </a:solidFill>
                <a:latin typeface="Montserrat" pitchFamily="34" charset="0"/>
                <a:ea typeface="Montserrat" pitchFamily="34" charset="-122"/>
                <a:cs typeface="Montserrat" pitchFamily="34" charset="-120"/>
              </a:rPr>
              <a:t>Порушення інтелектуального розвитку зумовлені ураженнями центральної нервової системи, які мають органічну природу і не схильні до прогресування.</a:t>
            </a:r>
            <a:endParaRPr lang="en-US" b="1" dirty="0"/>
          </a:p>
        </p:txBody>
      </p:sp>
      <p:pic>
        <p:nvPicPr>
          <p:cNvPr id="5" name="Image 0" descr="preencoded.png"/>
          <p:cNvPicPr>
            <a:picLocks noChangeAspect="1"/>
          </p:cNvPicPr>
          <p:nvPr/>
        </p:nvPicPr>
        <p:blipFill>
          <a:blip r:embed="rId3"/>
          <a:stretch>
            <a:fillRect/>
          </a:stretch>
        </p:blipFill>
        <p:spPr>
          <a:xfrm>
            <a:off x="5479256" y="2851904"/>
            <a:ext cx="3671768" cy="3671768"/>
          </a:xfrm>
          <a:prstGeom prst="rect">
            <a:avLst/>
          </a:prstGeom>
        </p:spPr>
      </p:pic>
      <p:sp>
        <p:nvSpPr>
          <p:cNvPr id="6" name="Shape 3"/>
          <p:cNvSpPr/>
          <p:nvPr/>
        </p:nvSpPr>
        <p:spPr>
          <a:xfrm>
            <a:off x="5794831" y="3167479"/>
            <a:ext cx="541615" cy="541615"/>
          </a:xfrm>
          <a:prstGeom prst="roundRect">
            <a:avLst>
              <a:gd name="adj" fmla="val 1686596"/>
            </a:avLst>
          </a:prstGeom>
          <a:solidFill>
            <a:srgbClr val="D4E9F7"/>
          </a:solidFill>
          <a:ln w="7620">
            <a:solidFill>
              <a:srgbClr val="BACFDD"/>
            </a:solidFill>
            <a:prstDash val="solid"/>
          </a:ln>
        </p:spPr>
      </p:sp>
      <p:pic>
        <p:nvPicPr>
          <p:cNvPr id="7" name="Image 1" descr="preencoded.png"/>
          <p:cNvPicPr>
            <a:picLocks noChangeAspect="1"/>
          </p:cNvPicPr>
          <p:nvPr/>
        </p:nvPicPr>
        <p:blipFill>
          <a:blip r:embed="rId4"/>
          <a:stretch>
            <a:fillRect/>
          </a:stretch>
        </p:blipFill>
        <p:spPr>
          <a:xfrm>
            <a:off x="5943779" y="3285946"/>
            <a:ext cx="243721" cy="304681"/>
          </a:xfrm>
          <a:prstGeom prst="rect">
            <a:avLst/>
          </a:prstGeom>
        </p:spPr>
      </p:pic>
      <p:sp>
        <p:nvSpPr>
          <p:cNvPr id="8" name="Text 4"/>
          <p:cNvSpPr/>
          <p:nvPr/>
        </p:nvSpPr>
        <p:spPr>
          <a:xfrm>
            <a:off x="9475946" y="1785580"/>
            <a:ext cx="3077408" cy="356235"/>
          </a:xfrm>
          <a:prstGeom prst="rect">
            <a:avLst/>
          </a:prstGeom>
          <a:noFill/>
          <a:ln/>
        </p:spPr>
        <p:txBody>
          <a:bodyPr wrap="none" lIns="0" tIns="0" rIns="0" bIns="0" rtlCol="0" anchor="t"/>
          <a:lstStyle/>
          <a:p>
            <a:pPr marL="0" indent="0" algn="l">
              <a:lnSpc>
                <a:spcPts val="2800"/>
              </a:lnSpc>
              <a:buNone/>
            </a:pPr>
            <a:r>
              <a:rPr lang="en-US" sz="2800" b="1" dirty="0">
                <a:solidFill>
                  <a:srgbClr val="384653"/>
                </a:solidFill>
                <a:latin typeface="Barlow Bold" pitchFamily="34" charset="0"/>
                <a:ea typeface="Barlow Bold" pitchFamily="34" charset="-122"/>
                <a:cs typeface="Barlow Bold" pitchFamily="34" charset="-120"/>
              </a:rPr>
              <a:t>Когнітивні труднощі</a:t>
            </a:r>
            <a:endParaRPr lang="en-US" sz="2800" dirty="0"/>
          </a:p>
        </p:txBody>
      </p:sp>
      <p:sp>
        <p:nvSpPr>
          <p:cNvPr id="9" name="Text 5"/>
          <p:cNvSpPr/>
          <p:nvPr/>
        </p:nvSpPr>
        <p:spPr>
          <a:xfrm>
            <a:off x="9475946" y="2271713"/>
            <a:ext cx="4396145" cy="2080260"/>
          </a:xfrm>
          <a:prstGeom prst="rect">
            <a:avLst/>
          </a:prstGeom>
          <a:noFill/>
          <a:ln/>
        </p:spPr>
        <p:txBody>
          <a:bodyPr wrap="square" lIns="0" tIns="0" rIns="0" bIns="0" rtlCol="0" anchor="t"/>
          <a:lstStyle/>
          <a:p>
            <a:pPr marL="0" indent="0" algn="l">
              <a:lnSpc>
                <a:spcPts val="2700"/>
              </a:lnSpc>
              <a:buNone/>
            </a:pPr>
            <a:r>
              <a:rPr lang="en-US" b="1" dirty="0">
                <a:solidFill>
                  <a:srgbClr val="384653"/>
                </a:solidFill>
                <a:latin typeface="Montserrat" pitchFamily="34" charset="0"/>
                <a:ea typeface="Montserrat" pitchFamily="34" charset="-122"/>
                <a:cs typeface="Montserrat" pitchFamily="34" charset="-120"/>
              </a:rPr>
              <a:t>Для них характерні порушення у сфері когнітивної діяльності, які проявляються в обмеженості сприйняття, мовлення, уваги, пам'яті та здатності до відтворення набутої інформації.</a:t>
            </a:r>
            <a:endParaRPr lang="en-US" b="1" dirty="0"/>
          </a:p>
        </p:txBody>
      </p:sp>
      <p:pic>
        <p:nvPicPr>
          <p:cNvPr id="10" name="Image 2" descr="preencoded.png"/>
          <p:cNvPicPr>
            <a:picLocks noChangeAspect="1"/>
          </p:cNvPicPr>
          <p:nvPr/>
        </p:nvPicPr>
        <p:blipFill>
          <a:blip r:embed="rId5"/>
          <a:stretch>
            <a:fillRect/>
          </a:stretch>
        </p:blipFill>
        <p:spPr>
          <a:xfrm>
            <a:off x="5479256" y="2851904"/>
            <a:ext cx="3671768" cy="3671768"/>
          </a:xfrm>
          <a:prstGeom prst="rect">
            <a:avLst/>
          </a:prstGeom>
        </p:spPr>
      </p:pic>
      <p:sp>
        <p:nvSpPr>
          <p:cNvPr id="11" name="Shape 6"/>
          <p:cNvSpPr/>
          <p:nvPr/>
        </p:nvSpPr>
        <p:spPr>
          <a:xfrm>
            <a:off x="8293715" y="3167479"/>
            <a:ext cx="541615" cy="541615"/>
          </a:xfrm>
          <a:prstGeom prst="roundRect">
            <a:avLst>
              <a:gd name="adj" fmla="val 1686596"/>
            </a:avLst>
          </a:prstGeom>
          <a:solidFill>
            <a:srgbClr val="D4E9F7"/>
          </a:solidFill>
          <a:ln w="7620">
            <a:solidFill>
              <a:srgbClr val="BACFDD"/>
            </a:solidFill>
            <a:prstDash val="solid"/>
          </a:ln>
        </p:spPr>
      </p:sp>
      <p:pic>
        <p:nvPicPr>
          <p:cNvPr id="12" name="Image 3" descr="preencoded.png"/>
          <p:cNvPicPr>
            <a:picLocks noChangeAspect="1"/>
          </p:cNvPicPr>
          <p:nvPr/>
        </p:nvPicPr>
        <p:blipFill>
          <a:blip r:embed="rId6"/>
          <a:stretch>
            <a:fillRect/>
          </a:stretch>
        </p:blipFill>
        <p:spPr>
          <a:xfrm>
            <a:off x="8442662" y="3285946"/>
            <a:ext cx="243721" cy="304681"/>
          </a:xfrm>
          <a:prstGeom prst="rect">
            <a:avLst/>
          </a:prstGeom>
        </p:spPr>
      </p:pic>
      <p:sp>
        <p:nvSpPr>
          <p:cNvPr id="13" name="Text 7"/>
          <p:cNvSpPr/>
          <p:nvPr/>
        </p:nvSpPr>
        <p:spPr>
          <a:xfrm>
            <a:off x="9475946" y="5196959"/>
            <a:ext cx="3382804" cy="356235"/>
          </a:xfrm>
          <a:prstGeom prst="rect">
            <a:avLst/>
          </a:prstGeom>
          <a:noFill/>
          <a:ln/>
        </p:spPr>
        <p:txBody>
          <a:bodyPr wrap="none" lIns="0" tIns="0" rIns="0" bIns="0" rtlCol="0" anchor="t"/>
          <a:lstStyle/>
          <a:p>
            <a:pPr marL="0" indent="0" algn="l">
              <a:lnSpc>
                <a:spcPts val="2800"/>
              </a:lnSpc>
              <a:buNone/>
            </a:pPr>
            <a:r>
              <a:rPr lang="en-US" sz="2800" b="1" dirty="0">
                <a:solidFill>
                  <a:srgbClr val="384653"/>
                </a:solidFill>
                <a:latin typeface="Barlow Bold" pitchFamily="34" charset="0"/>
                <a:ea typeface="Barlow Bold" pitchFamily="34" charset="-122"/>
                <a:cs typeface="Barlow Bold" pitchFamily="34" charset="-120"/>
              </a:rPr>
              <a:t>Комунікативні бар'єри</a:t>
            </a:r>
            <a:endParaRPr lang="en-US" sz="2800" dirty="0"/>
          </a:p>
        </p:txBody>
      </p:sp>
      <p:sp>
        <p:nvSpPr>
          <p:cNvPr id="14" name="Text 8"/>
          <p:cNvSpPr/>
          <p:nvPr/>
        </p:nvSpPr>
        <p:spPr>
          <a:xfrm>
            <a:off x="9475946" y="5683091"/>
            <a:ext cx="4396145" cy="1386840"/>
          </a:xfrm>
          <a:prstGeom prst="rect">
            <a:avLst/>
          </a:prstGeom>
          <a:noFill/>
          <a:ln/>
        </p:spPr>
        <p:txBody>
          <a:bodyPr wrap="square" lIns="0" tIns="0" rIns="0" bIns="0" rtlCol="0" anchor="t"/>
          <a:lstStyle/>
          <a:p>
            <a:pPr marL="0" indent="0" algn="l">
              <a:lnSpc>
                <a:spcPts val="2700"/>
              </a:lnSpc>
              <a:buNone/>
            </a:pPr>
            <a:r>
              <a:rPr lang="en-US" b="1" dirty="0">
                <a:solidFill>
                  <a:srgbClr val="384653"/>
                </a:solidFill>
                <a:latin typeface="Montserrat" pitchFamily="34" charset="0"/>
                <a:ea typeface="Montserrat" pitchFamily="34" charset="-122"/>
                <a:cs typeface="Montserrat" pitchFamily="34" charset="-120"/>
              </a:rPr>
              <a:t>Часто спостерігаються труднощі у формуванні комунікативних умінь, навичок самообслуговування та соціальної взаємодії.</a:t>
            </a:r>
            <a:endParaRPr lang="en-US" b="1" dirty="0"/>
          </a:p>
        </p:txBody>
      </p:sp>
      <p:pic>
        <p:nvPicPr>
          <p:cNvPr id="15" name="Image 4" descr="preencoded.png"/>
          <p:cNvPicPr>
            <a:picLocks noChangeAspect="1"/>
          </p:cNvPicPr>
          <p:nvPr/>
        </p:nvPicPr>
        <p:blipFill>
          <a:blip r:embed="rId7"/>
          <a:stretch>
            <a:fillRect/>
          </a:stretch>
        </p:blipFill>
        <p:spPr>
          <a:xfrm>
            <a:off x="5479256" y="2851904"/>
            <a:ext cx="3671768" cy="3671768"/>
          </a:xfrm>
          <a:prstGeom prst="rect">
            <a:avLst/>
          </a:prstGeom>
        </p:spPr>
      </p:pic>
      <p:sp>
        <p:nvSpPr>
          <p:cNvPr id="16" name="Shape 9"/>
          <p:cNvSpPr/>
          <p:nvPr/>
        </p:nvSpPr>
        <p:spPr>
          <a:xfrm>
            <a:off x="8293715" y="5666363"/>
            <a:ext cx="541615" cy="541615"/>
          </a:xfrm>
          <a:prstGeom prst="roundRect">
            <a:avLst>
              <a:gd name="adj" fmla="val 1686596"/>
            </a:avLst>
          </a:prstGeom>
          <a:solidFill>
            <a:srgbClr val="D4E9F7"/>
          </a:solidFill>
          <a:ln w="7620">
            <a:solidFill>
              <a:srgbClr val="BACFDD"/>
            </a:solidFill>
            <a:prstDash val="solid"/>
          </a:ln>
        </p:spPr>
      </p:sp>
      <p:pic>
        <p:nvPicPr>
          <p:cNvPr id="17" name="Image 5" descr="preencoded.png"/>
          <p:cNvPicPr>
            <a:picLocks noChangeAspect="1"/>
          </p:cNvPicPr>
          <p:nvPr/>
        </p:nvPicPr>
        <p:blipFill>
          <a:blip r:embed="rId8"/>
          <a:stretch>
            <a:fillRect/>
          </a:stretch>
        </p:blipFill>
        <p:spPr>
          <a:xfrm>
            <a:off x="8442662" y="5784830"/>
            <a:ext cx="243721" cy="304681"/>
          </a:xfrm>
          <a:prstGeom prst="rect">
            <a:avLst/>
          </a:prstGeom>
        </p:spPr>
      </p:pic>
      <p:sp>
        <p:nvSpPr>
          <p:cNvPr id="18" name="Text 10"/>
          <p:cNvSpPr/>
          <p:nvPr/>
        </p:nvSpPr>
        <p:spPr>
          <a:xfrm>
            <a:off x="1834515" y="4676894"/>
            <a:ext cx="3319820" cy="356235"/>
          </a:xfrm>
          <a:prstGeom prst="rect">
            <a:avLst/>
          </a:prstGeom>
          <a:noFill/>
          <a:ln/>
        </p:spPr>
        <p:txBody>
          <a:bodyPr wrap="none" lIns="0" tIns="0" rIns="0" bIns="0" rtlCol="0" anchor="t"/>
          <a:lstStyle/>
          <a:p>
            <a:pPr marL="0" indent="0" algn="r">
              <a:lnSpc>
                <a:spcPts val="2800"/>
              </a:lnSpc>
              <a:buNone/>
            </a:pPr>
            <a:r>
              <a:rPr lang="en-US" sz="2800" b="1" dirty="0">
                <a:solidFill>
                  <a:srgbClr val="384653"/>
                </a:solidFill>
                <a:latin typeface="Barlow Bold" pitchFamily="34" charset="0"/>
                <a:ea typeface="Barlow Bold" pitchFamily="34" charset="-122"/>
                <a:cs typeface="Barlow Bold" pitchFamily="34" charset="-120"/>
              </a:rPr>
              <a:t>Повільніше засвоєння</a:t>
            </a:r>
            <a:endParaRPr lang="en-US" sz="2800" dirty="0"/>
          </a:p>
        </p:txBody>
      </p:sp>
      <p:sp>
        <p:nvSpPr>
          <p:cNvPr id="19" name="Text 11"/>
          <p:cNvSpPr/>
          <p:nvPr/>
        </p:nvSpPr>
        <p:spPr>
          <a:xfrm>
            <a:off x="758309" y="5163026"/>
            <a:ext cx="4396026" cy="2426970"/>
          </a:xfrm>
          <a:prstGeom prst="rect">
            <a:avLst/>
          </a:prstGeom>
          <a:noFill/>
          <a:ln/>
        </p:spPr>
        <p:txBody>
          <a:bodyPr wrap="square" lIns="0" tIns="0" rIns="0" bIns="0" rtlCol="0" anchor="t"/>
          <a:lstStyle/>
          <a:p>
            <a:pPr marL="0" indent="0" algn="r">
              <a:lnSpc>
                <a:spcPts val="2700"/>
              </a:lnSpc>
              <a:buNone/>
            </a:pPr>
            <a:r>
              <a:rPr lang="en-US" b="1" dirty="0">
                <a:solidFill>
                  <a:srgbClr val="384653"/>
                </a:solidFill>
                <a:latin typeface="Montserrat" pitchFamily="34" charset="0"/>
                <a:ea typeface="Montserrat" pitchFamily="34" charset="-122"/>
                <a:cs typeface="Montserrat" pitchFamily="34" charset="-120"/>
              </a:rPr>
              <a:t>Діти з інтелектуальними порушеннями можуть пізніше починати говорити, ходити, опановувати побутові дії. Такі особливості розвитку призводять до повільнішого засвоєння знань і навичок порівняно з ровесниками.</a:t>
            </a:r>
            <a:endParaRPr lang="en-US" b="1" dirty="0"/>
          </a:p>
        </p:txBody>
      </p:sp>
      <p:pic>
        <p:nvPicPr>
          <p:cNvPr id="20" name="Image 6" descr="preencoded.png"/>
          <p:cNvPicPr>
            <a:picLocks noChangeAspect="1"/>
          </p:cNvPicPr>
          <p:nvPr/>
        </p:nvPicPr>
        <p:blipFill>
          <a:blip r:embed="rId9"/>
          <a:stretch>
            <a:fillRect/>
          </a:stretch>
        </p:blipFill>
        <p:spPr>
          <a:xfrm>
            <a:off x="5479256" y="2851904"/>
            <a:ext cx="3671768" cy="3671768"/>
          </a:xfrm>
          <a:prstGeom prst="rect">
            <a:avLst/>
          </a:prstGeom>
        </p:spPr>
      </p:pic>
      <p:sp>
        <p:nvSpPr>
          <p:cNvPr id="21" name="Shape 12"/>
          <p:cNvSpPr/>
          <p:nvPr/>
        </p:nvSpPr>
        <p:spPr>
          <a:xfrm>
            <a:off x="5794831" y="5666363"/>
            <a:ext cx="541615" cy="541615"/>
          </a:xfrm>
          <a:prstGeom prst="roundRect">
            <a:avLst>
              <a:gd name="adj" fmla="val 1686596"/>
            </a:avLst>
          </a:prstGeom>
          <a:solidFill>
            <a:srgbClr val="D4E9F7"/>
          </a:solidFill>
          <a:ln w="7620">
            <a:solidFill>
              <a:srgbClr val="BACFDD"/>
            </a:solidFill>
            <a:prstDash val="solid"/>
          </a:ln>
        </p:spPr>
      </p:sp>
      <p:pic>
        <p:nvPicPr>
          <p:cNvPr id="22" name="Image 7" descr="preencoded.png"/>
          <p:cNvPicPr>
            <a:picLocks noChangeAspect="1"/>
          </p:cNvPicPr>
          <p:nvPr/>
        </p:nvPicPr>
        <p:blipFill>
          <a:blip r:embed="rId10"/>
          <a:stretch>
            <a:fillRect/>
          </a:stretch>
        </p:blipFill>
        <p:spPr>
          <a:xfrm>
            <a:off x="5943779" y="5784830"/>
            <a:ext cx="243721" cy="3046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608171" y="740807"/>
            <a:ext cx="7927658" cy="1143238"/>
          </a:xfrm>
          <a:prstGeom prst="rect">
            <a:avLst/>
          </a:prstGeom>
          <a:noFill/>
          <a:ln/>
        </p:spPr>
        <p:txBody>
          <a:bodyPr wrap="square" lIns="0" tIns="0" rIns="0" bIns="0" rtlCol="0" anchor="t"/>
          <a:lstStyle/>
          <a:p>
            <a:pPr marL="0" indent="0" algn="ctr">
              <a:lnSpc>
                <a:spcPts val="4500"/>
              </a:lnSpc>
              <a:buNone/>
            </a:pPr>
            <a:r>
              <a:rPr lang="en-US" sz="4400" b="1" dirty="0">
                <a:solidFill>
                  <a:srgbClr val="2E3C4E"/>
                </a:solidFill>
                <a:latin typeface="Barlow Bold" pitchFamily="34" charset="0"/>
                <a:ea typeface="Barlow Bold" pitchFamily="34" charset="-122"/>
                <a:cs typeface="Barlow Bold" pitchFamily="34" charset="-120"/>
              </a:rPr>
              <a:t>Визначення інтелектуальної недостатності</a:t>
            </a:r>
            <a:endParaRPr lang="en-US" sz="4400" dirty="0"/>
          </a:p>
        </p:txBody>
      </p:sp>
      <p:sp>
        <p:nvSpPr>
          <p:cNvPr id="4" name="Shape 1"/>
          <p:cNvSpPr/>
          <p:nvPr/>
        </p:nvSpPr>
        <p:spPr>
          <a:xfrm>
            <a:off x="608171" y="2144673"/>
            <a:ext cx="391001" cy="391001"/>
          </a:xfrm>
          <a:prstGeom prst="roundRect">
            <a:avLst>
              <a:gd name="adj" fmla="val 66668"/>
            </a:avLst>
          </a:prstGeom>
          <a:solidFill>
            <a:srgbClr val="D4E9F7"/>
          </a:solidFill>
          <a:ln w="7620">
            <a:solidFill>
              <a:srgbClr val="BACFDD"/>
            </a:solidFill>
            <a:prstDash val="solid"/>
          </a:ln>
        </p:spPr>
      </p:sp>
      <p:pic>
        <p:nvPicPr>
          <p:cNvPr id="5" name="Image 1" descr="preencoded.png"/>
          <p:cNvPicPr>
            <a:picLocks noChangeAspect="1"/>
          </p:cNvPicPr>
          <p:nvPr/>
        </p:nvPicPr>
        <p:blipFill>
          <a:blip r:embed="rId4"/>
          <a:stretch>
            <a:fillRect/>
          </a:stretch>
        </p:blipFill>
        <p:spPr>
          <a:xfrm>
            <a:off x="666512" y="2168723"/>
            <a:ext cx="274320" cy="342900"/>
          </a:xfrm>
          <a:prstGeom prst="rect">
            <a:avLst/>
          </a:prstGeom>
        </p:spPr>
      </p:pic>
      <p:sp>
        <p:nvSpPr>
          <p:cNvPr id="6" name="Text 2"/>
          <p:cNvSpPr/>
          <p:nvPr/>
        </p:nvSpPr>
        <p:spPr>
          <a:xfrm>
            <a:off x="1172885" y="2204323"/>
            <a:ext cx="3061454" cy="285750"/>
          </a:xfrm>
          <a:prstGeom prst="rect">
            <a:avLst/>
          </a:prstGeom>
          <a:noFill/>
          <a:ln/>
        </p:spPr>
        <p:txBody>
          <a:bodyPr wrap="none" lIns="0" tIns="0" rIns="0" bIns="0" rtlCol="0" anchor="t"/>
          <a:lstStyle/>
          <a:p>
            <a:pPr marL="0" indent="0" algn="l">
              <a:lnSpc>
                <a:spcPts val="2250"/>
              </a:lnSpc>
              <a:buNone/>
            </a:pPr>
            <a:r>
              <a:rPr lang="en-US" sz="2400" b="1" dirty="0">
                <a:solidFill>
                  <a:srgbClr val="384653"/>
                </a:solidFill>
                <a:latin typeface="Barlow Bold" pitchFamily="34" charset="0"/>
                <a:ea typeface="Barlow Bold" pitchFamily="34" charset="-122"/>
                <a:cs typeface="Barlow Bold" pitchFamily="34" charset="-120"/>
              </a:rPr>
              <a:t>Неоднорідна група станів</a:t>
            </a:r>
            <a:endParaRPr lang="en-US" sz="2400" dirty="0"/>
          </a:p>
        </p:txBody>
      </p:sp>
      <p:sp>
        <p:nvSpPr>
          <p:cNvPr id="7" name="Text 3"/>
          <p:cNvSpPr/>
          <p:nvPr/>
        </p:nvSpPr>
        <p:spPr>
          <a:xfrm>
            <a:off x="1172885" y="2594253"/>
            <a:ext cx="7362944" cy="556260"/>
          </a:xfrm>
          <a:prstGeom prst="rect">
            <a:avLst/>
          </a:prstGeom>
          <a:noFill/>
          <a:ln/>
        </p:spPr>
        <p:txBody>
          <a:bodyPr wrap="square" lIns="0" tIns="0" rIns="0" bIns="0" rtlCol="0" anchor="t"/>
          <a:lstStyle/>
          <a:p>
            <a:pPr marL="0" indent="0" algn="l">
              <a:lnSpc>
                <a:spcPts val="2150"/>
              </a:lnSpc>
              <a:buNone/>
            </a:pPr>
            <a:r>
              <a:rPr lang="en-US" b="1" dirty="0">
                <a:solidFill>
                  <a:srgbClr val="384653"/>
                </a:solidFill>
                <a:latin typeface="Montserrat" pitchFamily="34" charset="0"/>
                <a:ea typeface="Montserrat" pitchFamily="34" charset="-122"/>
                <a:cs typeface="Montserrat" pitchFamily="34" charset="-120"/>
              </a:rPr>
              <a:t>Інтелектуальна недостатність — це неоднорідна група станів, що виникають унаслідок вродженого або рано набутого загального недорозвинення психіки.</a:t>
            </a:r>
            <a:endParaRPr lang="en-US" b="1" dirty="0"/>
          </a:p>
        </p:txBody>
      </p:sp>
      <p:sp>
        <p:nvSpPr>
          <p:cNvPr id="8" name="Shape 4"/>
          <p:cNvSpPr/>
          <p:nvPr/>
        </p:nvSpPr>
        <p:spPr>
          <a:xfrm>
            <a:off x="608171" y="3498056"/>
            <a:ext cx="391001" cy="391001"/>
          </a:xfrm>
          <a:prstGeom prst="roundRect">
            <a:avLst>
              <a:gd name="adj" fmla="val 66668"/>
            </a:avLst>
          </a:prstGeom>
          <a:solidFill>
            <a:srgbClr val="D4E9F7"/>
          </a:solidFill>
          <a:ln w="7620">
            <a:solidFill>
              <a:srgbClr val="BACFDD"/>
            </a:solidFill>
            <a:prstDash val="solid"/>
          </a:ln>
        </p:spPr>
      </p:sp>
      <p:pic>
        <p:nvPicPr>
          <p:cNvPr id="9" name="Image 2" descr="preencoded.png"/>
          <p:cNvPicPr>
            <a:picLocks noChangeAspect="1"/>
          </p:cNvPicPr>
          <p:nvPr/>
        </p:nvPicPr>
        <p:blipFill>
          <a:blip r:embed="rId5"/>
          <a:stretch>
            <a:fillRect/>
          </a:stretch>
        </p:blipFill>
        <p:spPr>
          <a:xfrm>
            <a:off x="666512" y="3522107"/>
            <a:ext cx="274320" cy="342900"/>
          </a:xfrm>
          <a:prstGeom prst="rect">
            <a:avLst/>
          </a:prstGeom>
        </p:spPr>
      </p:pic>
      <p:sp>
        <p:nvSpPr>
          <p:cNvPr id="10" name="Text 5"/>
          <p:cNvSpPr/>
          <p:nvPr/>
        </p:nvSpPr>
        <p:spPr>
          <a:xfrm>
            <a:off x="1172885" y="3557707"/>
            <a:ext cx="2755940" cy="285750"/>
          </a:xfrm>
          <a:prstGeom prst="rect">
            <a:avLst/>
          </a:prstGeom>
          <a:noFill/>
          <a:ln/>
        </p:spPr>
        <p:txBody>
          <a:bodyPr wrap="none" lIns="0" tIns="0" rIns="0" bIns="0" rtlCol="0" anchor="t"/>
          <a:lstStyle/>
          <a:p>
            <a:pPr marL="0" indent="0" algn="l">
              <a:lnSpc>
                <a:spcPts val="2250"/>
              </a:lnSpc>
              <a:buNone/>
            </a:pPr>
            <a:r>
              <a:rPr lang="en-US" sz="2400" b="1" dirty="0">
                <a:solidFill>
                  <a:srgbClr val="384653"/>
                </a:solidFill>
                <a:latin typeface="Barlow Bold" pitchFamily="34" charset="0"/>
                <a:ea typeface="Barlow Bold" pitchFamily="34" charset="-122"/>
                <a:cs typeface="Barlow Bold" pitchFamily="34" charset="-120"/>
              </a:rPr>
              <a:t>Ранній вік виникнення</a:t>
            </a:r>
            <a:endParaRPr lang="en-US" sz="2400" dirty="0"/>
          </a:p>
        </p:txBody>
      </p:sp>
      <p:sp>
        <p:nvSpPr>
          <p:cNvPr id="11" name="Text 6"/>
          <p:cNvSpPr/>
          <p:nvPr/>
        </p:nvSpPr>
        <p:spPr>
          <a:xfrm>
            <a:off x="1172885" y="3947636"/>
            <a:ext cx="7362944" cy="556260"/>
          </a:xfrm>
          <a:prstGeom prst="rect">
            <a:avLst/>
          </a:prstGeom>
          <a:noFill/>
          <a:ln/>
        </p:spPr>
        <p:txBody>
          <a:bodyPr wrap="square" lIns="0" tIns="0" rIns="0" bIns="0" rtlCol="0" anchor="t"/>
          <a:lstStyle/>
          <a:p>
            <a:pPr marL="0" indent="0" algn="l">
              <a:lnSpc>
                <a:spcPts val="2150"/>
              </a:lnSpc>
              <a:buNone/>
            </a:pPr>
            <a:r>
              <a:rPr lang="en-US" b="1" dirty="0">
                <a:solidFill>
                  <a:srgbClr val="384653"/>
                </a:solidFill>
                <a:latin typeface="Montserrat" pitchFamily="34" charset="0"/>
                <a:ea typeface="Montserrat" pitchFamily="34" charset="-122"/>
                <a:cs typeface="Montserrat" pitchFamily="34" charset="-120"/>
              </a:rPr>
              <a:t>Інтелектуальна недостатність охоплює різні за проявами стани, які виникають через затримку або порушення розвитку психічних функцій ще з раннього віку.</a:t>
            </a:r>
            <a:endParaRPr lang="en-US" b="1" dirty="0"/>
          </a:p>
        </p:txBody>
      </p:sp>
      <p:sp>
        <p:nvSpPr>
          <p:cNvPr id="12" name="Shape 7"/>
          <p:cNvSpPr/>
          <p:nvPr/>
        </p:nvSpPr>
        <p:spPr>
          <a:xfrm>
            <a:off x="608171" y="4851440"/>
            <a:ext cx="391001" cy="391001"/>
          </a:xfrm>
          <a:prstGeom prst="roundRect">
            <a:avLst>
              <a:gd name="adj" fmla="val 66668"/>
            </a:avLst>
          </a:prstGeom>
          <a:solidFill>
            <a:srgbClr val="D4E9F7"/>
          </a:solidFill>
          <a:ln w="7620">
            <a:solidFill>
              <a:srgbClr val="BACFDD"/>
            </a:solidFill>
            <a:prstDash val="solid"/>
          </a:ln>
        </p:spPr>
      </p:sp>
      <p:pic>
        <p:nvPicPr>
          <p:cNvPr id="13" name="Image 3" descr="preencoded.png"/>
          <p:cNvPicPr>
            <a:picLocks noChangeAspect="1"/>
          </p:cNvPicPr>
          <p:nvPr/>
        </p:nvPicPr>
        <p:blipFill>
          <a:blip r:embed="rId6"/>
          <a:stretch>
            <a:fillRect/>
          </a:stretch>
        </p:blipFill>
        <p:spPr>
          <a:xfrm>
            <a:off x="666512" y="4875490"/>
            <a:ext cx="274320" cy="342900"/>
          </a:xfrm>
          <a:prstGeom prst="rect">
            <a:avLst/>
          </a:prstGeom>
        </p:spPr>
      </p:pic>
      <p:sp>
        <p:nvSpPr>
          <p:cNvPr id="14" name="Text 8"/>
          <p:cNvSpPr/>
          <p:nvPr/>
        </p:nvSpPr>
        <p:spPr>
          <a:xfrm>
            <a:off x="1172885" y="4911090"/>
            <a:ext cx="2330768" cy="285750"/>
          </a:xfrm>
          <a:prstGeom prst="rect">
            <a:avLst/>
          </a:prstGeom>
          <a:noFill/>
          <a:ln/>
        </p:spPr>
        <p:txBody>
          <a:bodyPr wrap="none" lIns="0" tIns="0" rIns="0" bIns="0" rtlCol="0" anchor="t"/>
          <a:lstStyle/>
          <a:p>
            <a:pPr marL="0" indent="0" algn="l">
              <a:lnSpc>
                <a:spcPts val="2250"/>
              </a:lnSpc>
              <a:buNone/>
            </a:pPr>
            <a:r>
              <a:rPr lang="en-US" sz="2400" b="1" dirty="0">
                <a:solidFill>
                  <a:srgbClr val="384653"/>
                </a:solidFill>
                <a:latin typeface="Barlow Bold" pitchFamily="34" charset="0"/>
                <a:ea typeface="Barlow Bold" pitchFamily="34" charset="-122"/>
                <a:cs typeface="Barlow Bold" pitchFamily="34" charset="-120"/>
              </a:rPr>
              <a:t>Труднощі адаптації</a:t>
            </a:r>
            <a:endParaRPr lang="en-US" sz="2400" dirty="0"/>
          </a:p>
        </p:txBody>
      </p:sp>
      <p:sp>
        <p:nvSpPr>
          <p:cNvPr id="15" name="Text 9"/>
          <p:cNvSpPr/>
          <p:nvPr/>
        </p:nvSpPr>
        <p:spPr>
          <a:xfrm>
            <a:off x="1172885" y="5301020"/>
            <a:ext cx="7362944" cy="556260"/>
          </a:xfrm>
          <a:prstGeom prst="rect">
            <a:avLst/>
          </a:prstGeom>
          <a:noFill/>
          <a:ln/>
        </p:spPr>
        <p:txBody>
          <a:bodyPr wrap="square" lIns="0" tIns="0" rIns="0" bIns="0" rtlCol="0" anchor="t"/>
          <a:lstStyle/>
          <a:p>
            <a:pPr marL="0" indent="0" algn="l">
              <a:lnSpc>
                <a:spcPts val="2150"/>
              </a:lnSpc>
              <a:buNone/>
            </a:pPr>
            <a:r>
              <a:rPr lang="en-US" b="1" dirty="0">
                <a:solidFill>
                  <a:srgbClr val="384653"/>
                </a:solidFill>
                <a:latin typeface="Montserrat" pitchFamily="34" charset="0"/>
                <a:ea typeface="Montserrat" pitchFamily="34" charset="-122"/>
                <a:cs typeface="Montserrat" pitchFamily="34" charset="-120"/>
              </a:rPr>
              <a:t>Основною характеристикою є труднощі в адаптації до повсякденного життя, що перешкоджають ефективному включенню особи в соціальне середовище.</a:t>
            </a:r>
            <a:endParaRPr lang="en-US" b="1" dirty="0"/>
          </a:p>
        </p:txBody>
      </p:sp>
      <p:sp>
        <p:nvSpPr>
          <p:cNvPr id="16" name="Shape 10"/>
          <p:cNvSpPr/>
          <p:nvPr/>
        </p:nvSpPr>
        <p:spPr>
          <a:xfrm>
            <a:off x="608171" y="6204823"/>
            <a:ext cx="391001" cy="391001"/>
          </a:xfrm>
          <a:prstGeom prst="roundRect">
            <a:avLst>
              <a:gd name="adj" fmla="val 66668"/>
            </a:avLst>
          </a:prstGeom>
          <a:solidFill>
            <a:srgbClr val="D4E9F7"/>
          </a:solidFill>
          <a:ln w="7620">
            <a:solidFill>
              <a:srgbClr val="BACFDD"/>
            </a:solidFill>
            <a:prstDash val="solid"/>
          </a:ln>
        </p:spPr>
      </p:sp>
      <p:pic>
        <p:nvPicPr>
          <p:cNvPr id="17" name="Image 4" descr="preencoded.png"/>
          <p:cNvPicPr>
            <a:picLocks noChangeAspect="1"/>
          </p:cNvPicPr>
          <p:nvPr/>
        </p:nvPicPr>
        <p:blipFill>
          <a:blip r:embed="rId7"/>
          <a:stretch>
            <a:fillRect/>
          </a:stretch>
        </p:blipFill>
        <p:spPr>
          <a:xfrm>
            <a:off x="666512" y="6228874"/>
            <a:ext cx="274320" cy="342900"/>
          </a:xfrm>
          <a:prstGeom prst="rect">
            <a:avLst/>
          </a:prstGeom>
        </p:spPr>
      </p:pic>
      <p:sp>
        <p:nvSpPr>
          <p:cNvPr id="18" name="Text 11"/>
          <p:cNvSpPr/>
          <p:nvPr/>
        </p:nvSpPr>
        <p:spPr>
          <a:xfrm>
            <a:off x="1172885" y="6264473"/>
            <a:ext cx="2997041" cy="285750"/>
          </a:xfrm>
          <a:prstGeom prst="rect">
            <a:avLst/>
          </a:prstGeom>
          <a:noFill/>
          <a:ln/>
        </p:spPr>
        <p:txBody>
          <a:bodyPr wrap="none" lIns="0" tIns="0" rIns="0" bIns="0" rtlCol="0" anchor="t"/>
          <a:lstStyle/>
          <a:p>
            <a:pPr marL="0" indent="0" algn="l">
              <a:lnSpc>
                <a:spcPts val="2250"/>
              </a:lnSpc>
              <a:buNone/>
            </a:pPr>
            <a:r>
              <a:rPr lang="en-US" sz="2400" b="1" dirty="0">
                <a:solidFill>
                  <a:srgbClr val="384653"/>
                </a:solidFill>
                <a:latin typeface="Barlow Bold" pitchFamily="34" charset="0"/>
                <a:ea typeface="Barlow Bold" pitchFamily="34" charset="-122"/>
                <a:cs typeface="Barlow Bold" pitchFamily="34" charset="-120"/>
              </a:rPr>
              <a:t>Органічне пошкодження</a:t>
            </a:r>
            <a:endParaRPr lang="en-US" sz="2400" dirty="0"/>
          </a:p>
        </p:txBody>
      </p:sp>
      <p:sp>
        <p:nvSpPr>
          <p:cNvPr id="19" name="Text 12"/>
          <p:cNvSpPr/>
          <p:nvPr/>
        </p:nvSpPr>
        <p:spPr>
          <a:xfrm>
            <a:off x="1172885" y="6654403"/>
            <a:ext cx="7362944" cy="834390"/>
          </a:xfrm>
          <a:prstGeom prst="rect">
            <a:avLst/>
          </a:prstGeom>
          <a:noFill/>
          <a:ln/>
        </p:spPr>
        <p:txBody>
          <a:bodyPr wrap="square" lIns="0" tIns="0" rIns="0" bIns="0" rtlCol="0" anchor="t"/>
          <a:lstStyle/>
          <a:p>
            <a:pPr marL="0" indent="0" algn="l">
              <a:lnSpc>
                <a:spcPts val="2150"/>
              </a:lnSpc>
              <a:buNone/>
            </a:pPr>
            <a:r>
              <a:rPr lang="en-US" b="1" dirty="0">
                <a:solidFill>
                  <a:srgbClr val="384653"/>
                </a:solidFill>
                <a:latin typeface="Montserrat" pitchFamily="34" charset="0"/>
                <a:ea typeface="Montserrat" pitchFamily="34" charset="-122"/>
                <a:cs typeface="Montserrat" pitchFamily="34" charset="-120"/>
              </a:rPr>
              <a:t>Інтелектуальна недостатність це виразне, незворотне системне порушення пізнавальної діяльності, яке виникає внаслідок дифузного органічного пошкодження кори головного мозку.</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309" y="1360646"/>
            <a:ext cx="13113782" cy="1425416"/>
          </a:xfrm>
          <a:prstGeom prst="rect">
            <a:avLst/>
          </a:prstGeom>
          <a:noFill/>
          <a:ln/>
        </p:spPr>
        <p:txBody>
          <a:bodyPr wrap="square" lIns="0" tIns="0" rIns="0" bIns="0" rtlCol="0" anchor="t"/>
          <a:lstStyle/>
          <a:p>
            <a:pPr marL="0" indent="0" algn="ctr">
              <a:lnSpc>
                <a:spcPts val="5600"/>
              </a:lnSpc>
              <a:buNone/>
            </a:pPr>
            <a:r>
              <a:rPr lang="en-US" sz="4800" b="1" dirty="0">
                <a:solidFill>
                  <a:srgbClr val="2E3C4E"/>
                </a:solidFill>
                <a:latin typeface="Barlow Bold" pitchFamily="34" charset="0"/>
                <a:ea typeface="Barlow Bold" pitchFamily="34" charset="-122"/>
                <a:cs typeface="Barlow Bold" pitchFamily="34" charset="-120"/>
              </a:rPr>
              <a:t>Логопедична підтримка як ключовий елемент</a:t>
            </a:r>
            <a:endParaRPr lang="en-US" sz="4800" dirty="0"/>
          </a:p>
        </p:txBody>
      </p:sp>
      <p:sp>
        <p:nvSpPr>
          <p:cNvPr id="3" name="Text 1"/>
          <p:cNvSpPr/>
          <p:nvPr/>
        </p:nvSpPr>
        <p:spPr>
          <a:xfrm>
            <a:off x="758309" y="3327559"/>
            <a:ext cx="4387096" cy="356235"/>
          </a:xfrm>
          <a:prstGeom prst="rect">
            <a:avLst/>
          </a:prstGeom>
          <a:noFill/>
          <a:ln/>
        </p:spPr>
        <p:txBody>
          <a:bodyPr wrap="none" lIns="0" tIns="0" rIns="0" bIns="0" rtlCol="0" anchor="t"/>
          <a:lstStyle/>
          <a:p>
            <a:pPr marL="0" indent="0" algn="ctr">
              <a:lnSpc>
                <a:spcPts val="2800"/>
              </a:lnSpc>
              <a:buNone/>
            </a:pPr>
            <a:r>
              <a:rPr lang="en-US" sz="2400" b="1" dirty="0">
                <a:solidFill>
                  <a:srgbClr val="2E3C4E"/>
                </a:solidFill>
                <a:latin typeface="Barlow Bold" pitchFamily="34" charset="0"/>
                <a:ea typeface="Barlow Bold" pitchFamily="34" charset="-122"/>
                <a:cs typeface="Barlow Bold" pitchFamily="34" charset="-120"/>
              </a:rPr>
              <a:t>Складна структура порушень</a:t>
            </a:r>
            <a:endParaRPr lang="en-US" sz="2400" dirty="0"/>
          </a:p>
        </p:txBody>
      </p:sp>
      <p:sp>
        <p:nvSpPr>
          <p:cNvPr id="4" name="Text 2"/>
          <p:cNvSpPr/>
          <p:nvPr/>
        </p:nvSpPr>
        <p:spPr>
          <a:xfrm>
            <a:off x="758309" y="3900368"/>
            <a:ext cx="6292572" cy="2773680"/>
          </a:xfrm>
          <a:prstGeom prst="rect">
            <a:avLst/>
          </a:prstGeom>
          <a:noFill/>
          <a:ln/>
        </p:spPr>
        <p:txBody>
          <a:bodyPr wrap="square" lIns="0" tIns="0" rIns="0" bIns="0" rtlCol="0" anchor="t"/>
          <a:lstStyle/>
          <a:p>
            <a:pPr marL="0" indent="0" algn="l">
              <a:lnSpc>
                <a:spcPts val="2700"/>
              </a:lnSpc>
              <a:buNone/>
            </a:pPr>
            <a:r>
              <a:rPr lang="en-US" sz="2000" b="1" dirty="0">
                <a:solidFill>
                  <a:srgbClr val="384653"/>
                </a:solidFill>
                <a:latin typeface="Montserrat" pitchFamily="34" charset="0"/>
                <a:ea typeface="Montserrat" pitchFamily="34" charset="-122"/>
                <a:cs typeface="Montserrat" pitchFamily="34" charset="-120"/>
              </a:rPr>
              <a:t>Логопедична підтримка дітей з інтелектуальними порушеннями є важливою темою сучасної корекційної педагогіки та спеціальної освіти, адже мовлення таких дітей часто має складну структуру порушень, пов'язаних із загальним недорозвитком, обмеженим словниковим запасом, труднощами граматичного оформлення висловлювань, недостатнім розумінням мовлення.</a:t>
            </a:r>
            <a:endParaRPr lang="en-US" sz="2000" b="1" dirty="0"/>
          </a:p>
        </p:txBody>
      </p:sp>
      <p:sp>
        <p:nvSpPr>
          <p:cNvPr id="5" name="Text 3"/>
          <p:cNvSpPr/>
          <p:nvPr/>
        </p:nvSpPr>
        <p:spPr>
          <a:xfrm>
            <a:off x="7587139" y="3327559"/>
            <a:ext cx="3341251" cy="356235"/>
          </a:xfrm>
          <a:prstGeom prst="rect">
            <a:avLst/>
          </a:prstGeom>
          <a:noFill/>
          <a:ln/>
        </p:spPr>
        <p:txBody>
          <a:bodyPr wrap="none" lIns="0" tIns="0" rIns="0" bIns="0" rtlCol="0" anchor="t"/>
          <a:lstStyle/>
          <a:p>
            <a:pPr marL="0" indent="0" algn="l">
              <a:lnSpc>
                <a:spcPts val="2800"/>
              </a:lnSpc>
              <a:buNone/>
            </a:pPr>
            <a:r>
              <a:rPr lang="en-US" sz="2400" b="1" dirty="0">
                <a:solidFill>
                  <a:srgbClr val="2E3C4E"/>
                </a:solidFill>
                <a:latin typeface="Barlow Bold" pitchFamily="34" charset="0"/>
                <a:ea typeface="Barlow Bold" pitchFamily="34" charset="-122"/>
                <a:cs typeface="Barlow Bold" pitchFamily="34" charset="-120"/>
              </a:rPr>
              <a:t>Комплексна допомога</a:t>
            </a:r>
            <a:endParaRPr lang="en-US" sz="2400" dirty="0"/>
          </a:p>
        </p:txBody>
      </p:sp>
      <p:sp>
        <p:nvSpPr>
          <p:cNvPr id="6" name="Text 4"/>
          <p:cNvSpPr/>
          <p:nvPr/>
        </p:nvSpPr>
        <p:spPr>
          <a:xfrm>
            <a:off x="7587139" y="3900368"/>
            <a:ext cx="6292572" cy="1386840"/>
          </a:xfrm>
          <a:prstGeom prst="rect">
            <a:avLst/>
          </a:prstGeom>
          <a:noFill/>
          <a:ln/>
        </p:spPr>
        <p:txBody>
          <a:bodyPr wrap="square" lIns="0" tIns="0" rIns="0" bIns="0" rtlCol="0" anchor="t"/>
          <a:lstStyle/>
          <a:p>
            <a:pPr marL="0" indent="0" algn="just">
              <a:lnSpc>
                <a:spcPts val="2700"/>
              </a:lnSpc>
              <a:buNone/>
            </a:pPr>
            <a:r>
              <a:rPr lang="en-US" sz="2000" b="1" dirty="0">
                <a:solidFill>
                  <a:srgbClr val="384653"/>
                </a:solidFill>
                <a:latin typeface="Montserrat" pitchFamily="34" charset="0"/>
                <a:ea typeface="Montserrat" pitchFamily="34" charset="-122"/>
                <a:cs typeface="Montserrat" pitchFamily="34" charset="-120"/>
              </a:rPr>
              <a:t>Ця категорія дітей потребує не лише педагогічної, а й цілісної, комплексної допомоги, зокрема з боку логопеда, адже мовлення — це базовий інструмент комунікації, навчання та соціалізації.</a:t>
            </a:r>
            <a:endParaRPr lang="en-US" sz="2000" b="1" dirty="0"/>
          </a:p>
        </p:txBody>
      </p:sp>
      <p:pic>
        <p:nvPicPr>
          <p:cNvPr id="6146" name="Picture 2" descr="Більше 1 000 стокових ілюстрацій, векторної графіки та картинок роялті-фрі  на тему логопедія - iStock"/>
          <p:cNvPicPr>
            <a:picLocks noChangeAspect="1" noChangeArrowheads="1"/>
          </p:cNvPicPr>
          <p:nvPr/>
        </p:nvPicPr>
        <p:blipFill>
          <a:blip r:embed="rId3"/>
          <a:srcRect/>
          <a:stretch>
            <a:fillRect/>
          </a:stretch>
        </p:blipFill>
        <p:spPr bwMode="auto">
          <a:xfrm>
            <a:off x="8670472" y="5797747"/>
            <a:ext cx="3477986" cy="23441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651272" y="578882"/>
            <a:ext cx="7841456" cy="1224201"/>
          </a:xfrm>
          <a:prstGeom prst="rect">
            <a:avLst/>
          </a:prstGeom>
          <a:noFill/>
          <a:ln/>
        </p:spPr>
        <p:txBody>
          <a:bodyPr wrap="square" lIns="0" tIns="0" rIns="0" bIns="0" rtlCol="0" anchor="t"/>
          <a:lstStyle/>
          <a:p>
            <a:pPr marL="0" indent="0" algn="ctr">
              <a:lnSpc>
                <a:spcPts val="4800"/>
              </a:lnSpc>
              <a:buNone/>
            </a:pPr>
            <a:r>
              <a:rPr lang="en-US" sz="4400" b="1" dirty="0">
                <a:solidFill>
                  <a:srgbClr val="2E3C4E"/>
                </a:solidFill>
                <a:latin typeface="Barlow Bold" pitchFamily="34" charset="0"/>
                <a:ea typeface="Barlow Bold" pitchFamily="34" charset="-122"/>
                <a:cs typeface="Barlow Bold" pitchFamily="34" charset="-120"/>
              </a:rPr>
              <a:t>Комплексний підхід до логопедичної роботи</a:t>
            </a:r>
            <a:endParaRPr lang="en-US" sz="4400" dirty="0"/>
          </a:p>
        </p:txBody>
      </p:sp>
      <p:pic>
        <p:nvPicPr>
          <p:cNvPr id="4" name="Image 1" descr="preencoded.png"/>
          <p:cNvPicPr>
            <a:picLocks noChangeAspect="1"/>
          </p:cNvPicPr>
          <p:nvPr/>
        </p:nvPicPr>
        <p:blipFill>
          <a:blip r:embed="rId4"/>
          <a:stretch>
            <a:fillRect/>
          </a:stretch>
        </p:blipFill>
        <p:spPr>
          <a:xfrm>
            <a:off x="651272" y="2082165"/>
            <a:ext cx="930354" cy="1384816"/>
          </a:xfrm>
          <a:prstGeom prst="rect">
            <a:avLst/>
          </a:prstGeom>
        </p:spPr>
      </p:pic>
      <p:sp>
        <p:nvSpPr>
          <p:cNvPr id="5" name="Text 1"/>
          <p:cNvSpPr/>
          <p:nvPr/>
        </p:nvSpPr>
        <p:spPr>
          <a:xfrm>
            <a:off x="1767602" y="2268141"/>
            <a:ext cx="5682972" cy="305991"/>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Формування базових мовленнєвих навичок</a:t>
            </a:r>
            <a:endParaRPr lang="en-US" sz="2400" dirty="0"/>
          </a:p>
        </p:txBody>
      </p:sp>
      <p:sp>
        <p:nvSpPr>
          <p:cNvPr id="6" name="Text 2"/>
          <p:cNvSpPr/>
          <p:nvPr/>
        </p:nvSpPr>
        <p:spPr>
          <a:xfrm>
            <a:off x="1767602" y="2685693"/>
            <a:ext cx="6725126" cy="595313"/>
          </a:xfrm>
          <a:prstGeom prst="rect">
            <a:avLst/>
          </a:prstGeom>
          <a:noFill/>
          <a:ln/>
        </p:spPr>
        <p:txBody>
          <a:bodyPr wrap="square" lIns="0" tIns="0" rIns="0" bIns="0" rtlCol="0" anchor="t"/>
          <a:lstStyle/>
          <a:p>
            <a:pPr marL="0" indent="0" algn="l">
              <a:lnSpc>
                <a:spcPts val="2300"/>
              </a:lnSpc>
              <a:buNone/>
            </a:pPr>
            <a:r>
              <a:rPr lang="en-US" b="1" dirty="0">
                <a:solidFill>
                  <a:srgbClr val="384653"/>
                </a:solidFill>
                <a:latin typeface="Montserrat" pitchFamily="34" charset="0"/>
                <a:ea typeface="Montserrat" pitchFamily="34" charset="-122"/>
                <a:cs typeface="Montserrat" pitchFamily="34" charset="-120"/>
              </a:rPr>
              <a:t>Комплексна логопедична робота дозволяє формувати базові мовленнєві навички.</a:t>
            </a:r>
            <a:endParaRPr lang="en-US" b="1" dirty="0"/>
          </a:p>
        </p:txBody>
      </p:sp>
      <p:pic>
        <p:nvPicPr>
          <p:cNvPr id="7" name="Image 2" descr="preencoded.png"/>
          <p:cNvPicPr>
            <a:picLocks noChangeAspect="1"/>
          </p:cNvPicPr>
          <p:nvPr/>
        </p:nvPicPr>
        <p:blipFill>
          <a:blip r:embed="rId5"/>
          <a:stretch>
            <a:fillRect/>
          </a:stretch>
        </p:blipFill>
        <p:spPr>
          <a:xfrm>
            <a:off x="651272" y="3466981"/>
            <a:ext cx="930354" cy="1384816"/>
          </a:xfrm>
          <a:prstGeom prst="rect">
            <a:avLst/>
          </a:prstGeom>
        </p:spPr>
      </p:pic>
      <p:sp>
        <p:nvSpPr>
          <p:cNvPr id="8" name="Text 3"/>
          <p:cNvSpPr/>
          <p:nvPr/>
        </p:nvSpPr>
        <p:spPr>
          <a:xfrm>
            <a:off x="1767602" y="3652957"/>
            <a:ext cx="4834414" cy="305991"/>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Покращення пізнавальної активності</a:t>
            </a:r>
            <a:endParaRPr lang="en-US" sz="2400" dirty="0"/>
          </a:p>
        </p:txBody>
      </p:sp>
      <p:sp>
        <p:nvSpPr>
          <p:cNvPr id="9" name="Text 4"/>
          <p:cNvSpPr/>
          <p:nvPr/>
        </p:nvSpPr>
        <p:spPr>
          <a:xfrm>
            <a:off x="1767602" y="4070509"/>
            <a:ext cx="6725126" cy="595313"/>
          </a:xfrm>
          <a:prstGeom prst="rect">
            <a:avLst/>
          </a:prstGeom>
          <a:noFill/>
          <a:ln/>
        </p:spPr>
        <p:txBody>
          <a:bodyPr wrap="square" lIns="0" tIns="0" rIns="0" bIns="0" rtlCol="0" anchor="t"/>
          <a:lstStyle/>
          <a:p>
            <a:pPr marL="0" indent="0" algn="l">
              <a:lnSpc>
                <a:spcPts val="2300"/>
              </a:lnSpc>
              <a:buNone/>
            </a:pPr>
            <a:r>
              <a:rPr lang="en-US" b="1" dirty="0">
                <a:solidFill>
                  <a:srgbClr val="384653"/>
                </a:solidFill>
                <a:latin typeface="Montserrat" pitchFamily="34" charset="0"/>
                <a:ea typeface="Montserrat" pitchFamily="34" charset="-122"/>
                <a:cs typeface="Montserrat" pitchFamily="34" charset="-120"/>
              </a:rPr>
              <a:t>Логопедична підтримка сприяє покращенню пізнавальної активності дитини.</a:t>
            </a:r>
            <a:endParaRPr lang="en-US" b="1" dirty="0"/>
          </a:p>
        </p:txBody>
      </p:sp>
      <p:pic>
        <p:nvPicPr>
          <p:cNvPr id="10" name="Image 3" descr="preencoded.png"/>
          <p:cNvPicPr>
            <a:picLocks noChangeAspect="1"/>
          </p:cNvPicPr>
          <p:nvPr/>
        </p:nvPicPr>
        <p:blipFill>
          <a:blip r:embed="rId6"/>
          <a:stretch>
            <a:fillRect/>
          </a:stretch>
        </p:blipFill>
        <p:spPr>
          <a:xfrm>
            <a:off x="651272" y="4851797"/>
            <a:ext cx="930354" cy="1116449"/>
          </a:xfrm>
          <a:prstGeom prst="rect">
            <a:avLst/>
          </a:prstGeom>
        </p:spPr>
      </p:pic>
      <p:sp>
        <p:nvSpPr>
          <p:cNvPr id="11" name="Text 5"/>
          <p:cNvSpPr/>
          <p:nvPr/>
        </p:nvSpPr>
        <p:spPr>
          <a:xfrm>
            <a:off x="1767602" y="5037773"/>
            <a:ext cx="4860131" cy="305991"/>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Розвиток комунікативних здібностей</a:t>
            </a:r>
            <a:endParaRPr lang="en-US" sz="2400" dirty="0"/>
          </a:p>
        </p:txBody>
      </p:sp>
      <p:sp>
        <p:nvSpPr>
          <p:cNvPr id="12" name="Text 6"/>
          <p:cNvSpPr/>
          <p:nvPr/>
        </p:nvSpPr>
        <p:spPr>
          <a:xfrm>
            <a:off x="1767602" y="5455325"/>
            <a:ext cx="6725126" cy="297656"/>
          </a:xfrm>
          <a:prstGeom prst="rect">
            <a:avLst/>
          </a:prstGeom>
          <a:noFill/>
          <a:ln/>
        </p:spPr>
        <p:txBody>
          <a:bodyPr wrap="none" lIns="0" tIns="0" rIns="0" bIns="0" rtlCol="0" anchor="t"/>
          <a:lstStyle/>
          <a:p>
            <a:pPr marL="0" indent="0" algn="l">
              <a:lnSpc>
                <a:spcPts val="2300"/>
              </a:lnSpc>
              <a:buNone/>
            </a:pPr>
            <a:r>
              <a:rPr lang="en-US" b="1" dirty="0">
                <a:solidFill>
                  <a:srgbClr val="384653"/>
                </a:solidFill>
                <a:latin typeface="Montserrat" pitchFamily="34" charset="0"/>
                <a:ea typeface="Montserrat" pitchFamily="34" charset="-122"/>
                <a:cs typeface="Montserrat" pitchFamily="34" charset="-120"/>
              </a:rPr>
              <a:t>Важливим аспектом є розвиток </a:t>
            </a:r>
            <a:r>
              <a:rPr lang="en-US" b="1" dirty="0" err="1">
                <a:solidFill>
                  <a:srgbClr val="384653"/>
                </a:solidFill>
                <a:latin typeface="Montserrat" pitchFamily="34" charset="0"/>
                <a:ea typeface="Montserrat" pitchFamily="34" charset="-122"/>
                <a:cs typeface="Montserrat" pitchFamily="34" charset="-120"/>
              </a:rPr>
              <a:t>комунікативних</a:t>
            </a:r>
            <a:r>
              <a:rPr lang="en-US" b="1" dirty="0">
                <a:solidFill>
                  <a:srgbClr val="384653"/>
                </a:solidFill>
                <a:latin typeface="Montserrat" pitchFamily="34" charset="0"/>
                <a:ea typeface="Montserrat" pitchFamily="34" charset="-122"/>
                <a:cs typeface="Montserrat" pitchFamily="34" charset="-120"/>
              </a:rPr>
              <a:t> </a:t>
            </a:r>
            <a:endParaRPr lang="ru-RU" b="1" dirty="0">
              <a:solidFill>
                <a:srgbClr val="384653"/>
              </a:solidFill>
              <a:latin typeface="Montserrat" pitchFamily="34" charset="0"/>
              <a:ea typeface="Montserrat" pitchFamily="34" charset="-122"/>
              <a:cs typeface="Montserrat" pitchFamily="34" charset="-120"/>
            </a:endParaRPr>
          </a:p>
          <a:p>
            <a:pPr marL="0" indent="0" algn="l">
              <a:lnSpc>
                <a:spcPts val="2300"/>
              </a:lnSpc>
              <a:buNone/>
            </a:pPr>
            <a:r>
              <a:rPr lang="en-US" b="1" dirty="0" err="1">
                <a:solidFill>
                  <a:srgbClr val="384653"/>
                </a:solidFill>
                <a:latin typeface="Montserrat" pitchFamily="34" charset="0"/>
                <a:ea typeface="Montserrat" pitchFamily="34" charset="-122"/>
                <a:cs typeface="Montserrat" pitchFamily="34" charset="-120"/>
              </a:rPr>
              <a:t>здібностей</a:t>
            </a:r>
            <a:r>
              <a:rPr lang="en-US" b="1" dirty="0">
                <a:solidFill>
                  <a:srgbClr val="384653"/>
                </a:solidFill>
                <a:latin typeface="Montserrat" pitchFamily="34" charset="0"/>
                <a:ea typeface="Montserrat" pitchFamily="34" charset="-122"/>
                <a:cs typeface="Montserrat" pitchFamily="34" charset="-120"/>
              </a:rPr>
              <a:t> дитини.</a:t>
            </a:r>
            <a:endParaRPr lang="en-US" b="1" dirty="0"/>
          </a:p>
        </p:txBody>
      </p:sp>
      <p:pic>
        <p:nvPicPr>
          <p:cNvPr id="13" name="Image 4" descr="preencoded.png"/>
          <p:cNvPicPr>
            <a:picLocks noChangeAspect="1"/>
          </p:cNvPicPr>
          <p:nvPr/>
        </p:nvPicPr>
        <p:blipFill>
          <a:blip r:embed="rId7"/>
          <a:stretch>
            <a:fillRect/>
          </a:stretch>
        </p:blipFill>
        <p:spPr>
          <a:xfrm>
            <a:off x="651272" y="5968246"/>
            <a:ext cx="930354" cy="1682472"/>
          </a:xfrm>
          <a:prstGeom prst="rect">
            <a:avLst/>
          </a:prstGeom>
        </p:spPr>
      </p:pic>
      <p:sp>
        <p:nvSpPr>
          <p:cNvPr id="14" name="Text 7"/>
          <p:cNvSpPr/>
          <p:nvPr/>
        </p:nvSpPr>
        <p:spPr>
          <a:xfrm>
            <a:off x="1767602" y="6154222"/>
            <a:ext cx="4764762" cy="305991"/>
          </a:xfrm>
          <a:prstGeom prst="rect">
            <a:avLst/>
          </a:prstGeom>
          <a:noFill/>
          <a:ln/>
        </p:spPr>
        <p:txBody>
          <a:bodyPr wrap="none" lIns="0" tIns="0" rIns="0" bIns="0" rtlCol="0" anchor="t"/>
          <a:lstStyle/>
          <a:p>
            <a:pPr marL="0" indent="0" algn="l">
              <a:lnSpc>
                <a:spcPts val="2400"/>
              </a:lnSpc>
              <a:buNone/>
            </a:pPr>
            <a:r>
              <a:rPr lang="en-US" sz="2400" b="1" dirty="0">
                <a:solidFill>
                  <a:srgbClr val="384653"/>
                </a:solidFill>
                <a:latin typeface="Barlow Bold" pitchFamily="34" charset="0"/>
                <a:ea typeface="Barlow Bold" pitchFamily="34" charset="-122"/>
                <a:cs typeface="Barlow Bold" pitchFamily="34" charset="-120"/>
              </a:rPr>
              <a:t>Зміцнення емоційно-вольової сфери</a:t>
            </a:r>
            <a:endParaRPr lang="en-US" sz="2400" dirty="0"/>
          </a:p>
        </p:txBody>
      </p:sp>
      <p:sp>
        <p:nvSpPr>
          <p:cNvPr id="15" name="Text 8"/>
          <p:cNvSpPr/>
          <p:nvPr/>
        </p:nvSpPr>
        <p:spPr>
          <a:xfrm>
            <a:off x="1767602" y="6571774"/>
            <a:ext cx="6725126" cy="892969"/>
          </a:xfrm>
          <a:prstGeom prst="rect">
            <a:avLst/>
          </a:prstGeom>
          <a:noFill/>
          <a:ln/>
        </p:spPr>
        <p:txBody>
          <a:bodyPr wrap="square" lIns="0" tIns="0" rIns="0" bIns="0" rtlCol="0" anchor="t"/>
          <a:lstStyle/>
          <a:p>
            <a:pPr marL="0" indent="0" algn="l">
              <a:lnSpc>
                <a:spcPts val="2300"/>
              </a:lnSpc>
              <a:buNone/>
            </a:pPr>
            <a:r>
              <a:rPr lang="en-US" b="1" dirty="0">
                <a:solidFill>
                  <a:srgbClr val="384653"/>
                </a:solidFill>
                <a:latin typeface="Montserrat" pitchFamily="34" charset="0"/>
                <a:ea typeface="Montserrat" pitchFamily="34" charset="-122"/>
                <a:cs typeface="Montserrat" pitchFamily="34" charset="-120"/>
              </a:rPr>
              <a:t>Особливої уваги потребує індивідуальний підхід, тісна співпраця з родиною та педагогами, залучення зорової, моторної, ігрової та сенсорної підтримки у корекційному процесі.</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872</Words>
  <Application>Microsoft Office PowerPoint</Application>
  <PresentationFormat>Произвольный</PresentationFormat>
  <Paragraphs>83</Paragraphs>
  <Slides>10</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Barlow Bold</vt:lpstr>
      <vt:lpstr>Montserrat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Ганна Варіна</cp:lastModifiedBy>
  <cp:revision>2</cp:revision>
  <dcterms:created xsi:type="dcterms:W3CDTF">2025-06-11T07:02:36Z</dcterms:created>
  <dcterms:modified xsi:type="dcterms:W3CDTF">2026-01-07T16:23:52Z</dcterms:modified>
</cp:coreProperties>
</file>